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43"/>
  </p:notesMasterIdLst>
  <p:handoutMasterIdLst>
    <p:handoutMasterId r:id="rId44"/>
  </p:handoutMasterIdLst>
  <p:sldIdLst>
    <p:sldId id="256" r:id="rId2"/>
    <p:sldId id="289" r:id="rId3"/>
    <p:sldId id="290" r:id="rId4"/>
    <p:sldId id="291" r:id="rId5"/>
    <p:sldId id="260" r:id="rId6"/>
    <p:sldId id="292" r:id="rId7"/>
    <p:sldId id="259" r:id="rId8"/>
    <p:sldId id="261" r:id="rId9"/>
    <p:sldId id="262" r:id="rId10"/>
    <p:sldId id="263" r:id="rId11"/>
    <p:sldId id="264" r:id="rId12"/>
    <p:sldId id="265" r:id="rId13"/>
    <p:sldId id="266" r:id="rId14"/>
    <p:sldId id="267" r:id="rId15"/>
    <p:sldId id="268" r:id="rId16"/>
    <p:sldId id="258" r:id="rId17"/>
    <p:sldId id="257" r:id="rId18"/>
    <p:sldId id="296" r:id="rId19"/>
    <p:sldId id="270" r:id="rId20"/>
    <p:sldId id="269" r:id="rId21"/>
    <p:sldId id="271" r:id="rId22"/>
    <p:sldId id="272" r:id="rId23"/>
    <p:sldId id="277" r:id="rId24"/>
    <p:sldId id="278" r:id="rId25"/>
    <p:sldId id="276" r:id="rId26"/>
    <p:sldId id="275" r:id="rId27"/>
    <p:sldId id="279" r:id="rId28"/>
    <p:sldId id="280" r:id="rId29"/>
    <p:sldId id="281" r:id="rId30"/>
    <p:sldId id="282" r:id="rId31"/>
    <p:sldId id="283" r:id="rId32"/>
    <p:sldId id="273" r:id="rId33"/>
    <p:sldId id="274" r:id="rId34"/>
    <p:sldId id="284" r:id="rId35"/>
    <p:sldId id="286" r:id="rId36"/>
    <p:sldId id="285" r:id="rId37"/>
    <p:sldId id="287" r:id="rId38"/>
    <p:sldId id="293" r:id="rId39"/>
    <p:sldId id="294" r:id="rId40"/>
    <p:sldId id="288" r:id="rId41"/>
    <p:sldId id="295" r:id="rId4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15E8B76D-9D23-4119-84A8-B23EAF12296F}" type="datetimeFigureOut">
              <a:rPr lang="en-US" smtClean="0"/>
              <a:t>2/21/2017</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5DCBE14E-B85D-4F40-BF61-70458B8E6DD6}" type="slidenum">
              <a:rPr lang="en-US" smtClean="0"/>
              <a:t>‹#›</a:t>
            </a:fld>
            <a:endParaRPr lang="en-US"/>
          </a:p>
        </p:txBody>
      </p:sp>
    </p:spTree>
    <p:extLst>
      <p:ext uri="{BB962C8B-B14F-4D97-AF65-F5344CB8AC3E}">
        <p14:creationId xmlns:p14="http://schemas.microsoft.com/office/powerpoint/2010/main" val="3451695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CDFC19E8-358B-4FD0-9F8F-2044293CF50C}" type="datetimeFigureOut">
              <a:rPr lang="en-US" smtClean="0"/>
              <a:t>2/21/2017</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E2615DEA-03DE-4816-9BC1-DE249780E86D}" type="slidenum">
              <a:rPr lang="en-US" smtClean="0"/>
              <a:t>‹#›</a:t>
            </a:fld>
            <a:endParaRPr lang="en-US"/>
          </a:p>
        </p:txBody>
      </p:sp>
    </p:spTree>
    <p:extLst>
      <p:ext uri="{BB962C8B-B14F-4D97-AF65-F5344CB8AC3E}">
        <p14:creationId xmlns:p14="http://schemas.microsoft.com/office/powerpoint/2010/main" val="3891198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15DEA-03DE-4816-9BC1-DE249780E86D}" type="slidenum">
              <a:rPr lang="en-US" smtClean="0"/>
              <a:t>1</a:t>
            </a:fld>
            <a:endParaRPr lang="en-US"/>
          </a:p>
        </p:txBody>
      </p:sp>
    </p:spTree>
    <p:extLst>
      <p:ext uri="{BB962C8B-B14F-4D97-AF65-F5344CB8AC3E}">
        <p14:creationId xmlns:p14="http://schemas.microsoft.com/office/powerpoint/2010/main" val="933977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Curry’s Reminders:  Students observe the portrait and interpret how Dr. </a:t>
            </a:r>
            <a:r>
              <a:rPr lang="en-US" dirty="0" err="1" smtClean="0"/>
              <a:t>Gachet</a:t>
            </a:r>
            <a:r>
              <a:rPr lang="en-US" dirty="0" smtClean="0"/>
              <a:t> is feeling.  His feeling, or the tone of the piece, is an implicit detail, the evidence to support that thinking are the explicit details.  The students often say that Dr. </a:t>
            </a:r>
            <a:r>
              <a:rPr lang="en-US" dirty="0" err="1" smtClean="0"/>
              <a:t>Gachet</a:t>
            </a:r>
            <a:r>
              <a:rPr lang="en-US" dirty="0" smtClean="0"/>
              <a:t> is sad.  The tone of the portrait is sadness.  That is an implicit detail, the students have inferred or interpreted that he is feeling sad based on their observations.  Then the students have to find the explicit evidence to prove that he is sad:  his frown, the dark colors, the hand on his face, his droopy eyes.</a:t>
            </a:r>
          </a:p>
          <a:p>
            <a:endParaRPr lang="en-US" dirty="0" smtClean="0"/>
          </a:p>
          <a:p>
            <a:r>
              <a:rPr lang="en-US" dirty="0" smtClean="0"/>
              <a:t>When students are finished they can begin to compose or create a short paragraph to describe the tone of the painting.  The implicit detail is the topic sentence.  The explicit details are the supporting sentences.  Very structured, well-thought out and meets the goals of our state learning objectives.  But with my students I wanted to continue to go deeper with the idea and to also show them that a well written paragraph is not always the end all be all of our class.</a:t>
            </a:r>
            <a:endParaRPr lang="en-US" dirty="0"/>
          </a:p>
        </p:txBody>
      </p:sp>
      <p:sp>
        <p:nvSpPr>
          <p:cNvPr id="4" name="Slide Number Placeholder 3"/>
          <p:cNvSpPr>
            <a:spLocks noGrp="1"/>
          </p:cNvSpPr>
          <p:nvPr>
            <p:ph type="sldNum" sz="quarter" idx="10"/>
          </p:nvPr>
        </p:nvSpPr>
        <p:spPr/>
        <p:txBody>
          <a:bodyPr/>
          <a:lstStyle/>
          <a:p>
            <a:fld id="{E2615DEA-03DE-4816-9BC1-DE249780E86D}" type="slidenum">
              <a:rPr lang="en-US" smtClean="0"/>
              <a:t>30</a:t>
            </a:fld>
            <a:endParaRPr lang="en-US"/>
          </a:p>
        </p:txBody>
      </p:sp>
    </p:spTree>
    <p:extLst>
      <p:ext uri="{BB962C8B-B14F-4D97-AF65-F5344CB8AC3E}">
        <p14:creationId xmlns:p14="http://schemas.microsoft.com/office/powerpoint/2010/main" val="1432607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15DEA-03DE-4816-9BC1-DE249780E86D}" type="slidenum">
              <a:rPr lang="en-US" smtClean="0"/>
              <a:t>33</a:t>
            </a:fld>
            <a:endParaRPr lang="en-US"/>
          </a:p>
        </p:txBody>
      </p:sp>
    </p:spTree>
    <p:extLst>
      <p:ext uri="{BB962C8B-B14F-4D97-AF65-F5344CB8AC3E}">
        <p14:creationId xmlns:p14="http://schemas.microsoft.com/office/powerpoint/2010/main" val="1168537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http://www.byrdseed.com/differentiating-comprehension-skills-noting-details/ </a:t>
            </a:r>
          </a:p>
          <a:p>
            <a:r>
              <a:rPr lang="en-US" dirty="0" smtClean="0"/>
              <a:t>http://www.creativity2point0.org/2012/10/tone-and-mood-in-literature-moving.html?m=1 </a:t>
            </a:r>
          </a:p>
        </p:txBody>
      </p:sp>
      <p:sp>
        <p:nvSpPr>
          <p:cNvPr id="4" name="Slide Number Placeholder 3"/>
          <p:cNvSpPr>
            <a:spLocks noGrp="1"/>
          </p:cNvSpPr>
          <p:nvPr>
            <p:ph type="sldNum" sz="quarter" idx="10"/>
          </p:nvPr>
        </p:nvSpPr>
        <p:spPr/>
        <p:txBody>
          <a:bodyPr/>
          <a:lstStyle/>
          <a:p>
            <a:fld id="{E2615DEA-03DE-4816-9BC1-DE249780E86D}" type="slidenum">
              <a:rPr lang="en-US" smtClean="0"/>
              <a:t>40</a:t>
            </a:fld>
            <a:endParaRPr lang="en-US"/>
          </a:p>
        </p:txBody>
      </p:sp>
    </p:spTree>
    <p:extLst>
      <p:ext uri="{BB962C8B-B14F-4D97-AF65-F5344CB8AC3E}">
        <p14:creationId xmlns:p14="http://schemas.microsoft.com/office/powerpoint/2010/main" val="3960830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15DEA-03DE-4816-9BC1-DE249780E86D}" type="slidenum">
              <a:rPr lang="en-US" smtClean="0"/>
              <a:t>5</a:t>
            </a:fld>
            <a:endParaRPr lang="en-US"/>
          </a:p>
        </p:txBody>
      </p:sp>
    </p:spTree>
    <p:extLst>
      <p:ext uri="{BB962C8B-B14F-4D97-AF65-F5344CB8AC3E}">
        <p14:creationId xmlns:p14="http://schemas.microsoft.com/office/powerpoint/2010/main" val="211957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Curry’s Reminders:</a:t>
            </a:r>
            <a:r>
              <a:rPr lang="en-US" baseline="0" dirty="0" smtClean="0"/>
              <a:t>  </a:t>
            </a:r>
            <a:r>
              <a:rPr lang="en-US" dirty="0" smtClean="0"/>
              <a:t>Slam</a:t>
            </a:r>
            <a:r>
              <a:rPr lang="en-US" baseline="0" dirty="0" smtClean="0"/>
              <a:t> hands on my desk and yell “What are you DOING?” to the entire class.  Wait a few seconds, let them freak out.  Then ask them in a kind voice and a smile on my face “How did my TONE affect your MOOD?”  Great example for how an author’s tone affects the reader’s mood.  Students should already know tone and mood at this point.  Ask a few students to review the definitions, in case some have forgotten.</a:t>
            </a:r>
            <a:endParaRPr lang="en-US" dirty="0"/>
          </a:p>
        </p:txBody>
      </p:sp>
      <p:sp>
        <p:nvSpPr>
          <p:cNvPr id="4" name="Slide Number Placeholder 3"/>
          <p:cNvSpPr>
            <a:spLocks noGrp="1"/>
          </p:cNvSpPr>
          <p:nvPr>
            <p:ph type="sldNum" sz="quarter" idx="10"/>
          </p:nvPr>
        </p:nvSpPr>
        <p:spPr/>
        <p:txBody>
          <a:bodyPr/>
          <a:lstStyle/>
          <a:p>
            <a:fld id="{E2615DEA-03DE-4816-9BC1-DE249780E86D}" type="slidenum">
              <a:rPr lang="en-US" smtClean="0"/>
              <a:t>19</a:t>
            </a:fld>
            <a:endParaRPr lang="en-US"/>
          </a:p>
        </p:txBody>
      </p:sp>
    </p:spTree>
    <p:extLst>
      <p:ext uri="{BB962C8B-B14F-4D97-AF65-F5344CB8AC3E}">
        <p14:creationId xmlns:p14="http://schemas.microsoft.com/office/powerpoint/2010/main" val="3461450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15DEA-03DE-4816-9BC1-DE249780E86D}" type="slidenum">
              <a:rPr lang="en-US" smtClean="0"/>
              <a:t>23</a:t>
            </a:fld>
            <a:endParaRPr lang="en-US"/>
          </a:p>
        </p:txBody>
      </p:sp>
    </p:spTree>
    <p:extLst>
      <p:ext uri="{BB962C8B-B14F-4D97-AF65-F5344CB8AC3E}">
        <p14:creationId xmlns:p14="http://schemas.microsoft.com/office/powerpoint/2010/main" val="1871304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615DEA-03DE-4816-9BC1-DE249780E86D}" type="slidenum">
              <a:rPr lang="en-US" smtClean="0"/>
              <a:t>24</a:t>
            </a:fld>
            <a:endParaRPr lang="en-US"/>
          </a:p>
        </p:txBody>
      </p:sp>
    </p:spTree>
    <p:extLst>
      <p:ext uri="{BB962C8B-B14F-4D97-AF65-F5344CB8AC3E}">
        <p14:creationId xmlns:p14="http://schemas.microsoft.com/office/powerpoint/2010/main" val="1871304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Curry’s Reminders:  Students observe the portrait and interpret how Dr. </a:t>
            </a:r>
            <a:r>
              <a:rPr lang="en-US" dirty="0" err="1" smtClean="0"/>
              <a:t>Gachet</a:t>
            </a:r>
            <a:r>
              <a:rPr lang="en-US" dirty="0" smtClean="0"/>
              <a:t> is feeling.  His feeling, or the tone of the piece, is an implicit detail, the evidence to support that thinking are the explicit details.  The students often say that Dr. </a:t>
            </a:r>
            <a:r>
              <a:rPr lang="en-US" dirty="0" err="1" smtClean="0"/>
              <a:t>Gachet</a:t>
            </a:r>
            <a:r>
              <a:rPr lang="en-US" dirty="0" smtClean="0"/>
              <a:t> is sad.  The tone of the portrait is sadness.  That is an implicit detail, the students have inferred or interpreted that he is feeling sad based on their observations.  Then the students have to find the explicit evidence to prove that he is sad:  his frown, the dark colors, the hand on his face, his droopy eyes.</a:t>
            </a:r>
          </a:p>
          <a:p>
            <a:endParaRPr lang="en-US" dirty="0" smtClean="0"/>
          </a:p>
          <a:p>
            <a:r>
              <a:rPr lang="en-US" dirty="0" smtClean="0"/>
              <a:t>When students are finished they can begin to compose or create a short paragraph to describe the tone of the painting.  The implicit detail is the topic sentence.  The explicit details are the supporting sentences.  Very structured, well-thought out and meets the goals of our state learning objectives.  But with my students I wanted to continue to go deeper with the idea and to also show them that a well written paragraph is not always the end all be all of our class.</a:t>
            </a:r>
            <a:endParaRPr lang="en-US" dirty="0"/>
          </a:p>
        </p:txBody>
      </p:sp>
      <p:sp>
        <p:nvSpPr>
          <p:cNvPr id="4" name="Slide Number Placeholder 3"/>
          <p:cNvSpPr>
            <a:spLocks noGrp="1"/>
          </p:cNvSpPr>
          <p:nvPr>
            <p:ph type="sldNum" sz="quarter" idx="10"/>
          </p:nvPr>
        </p:nvSpPr>
        <p:spPr/>
        <p:txBody>
          <a:bodyPr/>
          <a:lstStyle/>
          <a:p>
            <a:fld id="{E2615DEA-03DE-4816-9BC1-DE249780E86D}" type="slidenum">
              <a:rPr lang="en-US" smtClean="0"/>
              <a:t>26</a:t>
            </a:fld>
            <a:endParaRPr lang="en-US"/>
          </a:p>
        </p:txBody>
      </p:sp>
    </p:spTree>
    <p:extLst>
      <p:ext uri="{BB962C8B-B14F-4D97-AF65-F5344CB8AC3E}">
        <p14:creationId xmlns:p14="http://schemas.microsoft.com/office/powerpoint/2010/main" val="1432607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Curry’s Reminders:  Students observe the portrait and interpret how Dr. </a:t>
            </a:r>
            <a:r>
              <a:rPr lang="en-US" dirty="0" err="1" smtClean="0"/>
              <a:t>Gachet</a:t>
            </a:r>
            <a:r>
              <a:rPr lang="en-US" dirty="0" smtClean="0"/>
              <a:t> is feeling.  His feeling, or the tone of the piece, is an implicit detail, the evidence to support that thinking are the explicit details.  The students often say that Dr. </a:t>
            </a:r>
            <a:r>
              <a:rPr lang="en-US" dirty="0" err="1" smtClean="0"/>
              <a:t>Gachet</a:t>
            </a:r>
            <a:r>
              <a:rPr lang="en-US" dirty="0" smtClean="0"/>
              <a:t> is sad.  The tone of the portrait is sadness.  That is an implicit detail, the students have inferred or interpreted that he is feeling sad based on their observations.  Then the students have to find the explicit evidence to prove that he is sad:  his frown, the dark colors, the hand on his face, his droopy eyes.</a:t>
            </a:r>
          </a:p>
          <a:p>
            <a:endParaRPr lang="en-US" dirty="0" smtClean="0"/>
          </a:p>
          <a:p>
            <a:r>
              <a:rPr lang="en-US" dirty="0" smtClean="0"/>
              <a:t>When students are finished they can begin to compose or create a short paragraph to describe the tone of the painting.  The implicit detail is the topic sentence.  The explicit details are the supporting sentences.  Very structured, well-thought out and meets the goals of our state learning objectives.  But with my students I wanted to continue to go deeper with the idea and to also show them that a well written paragraph is not always the end all be all of our class.</a:t>
            </a:r>
            <a:endParaRPr lang="en-US" dirty="0"/>
          </a:p>
        </p:txBody>
      </p:sp>
      <p:sp>
        <p:nvSpPr>
          <p:cNvPr id="4" name="Slide Number Placeholder 3"/>
          <p:cNvSpPr>
            <a:spLocks noGrp="1"/>
          </p:cNvSpPr>
          <p:nvPr>
            <p:ph type="sldNum" sz="quarter" idx="10"/>
          </p:nvPr>
        </p:nvSpPr>
        <p:spPr/>
        <p:txBody>
          <a:bodyPr/>
          <a:lstStyle/>
          <a:p>
            <a:fld id="{E2615DEA-03DE-4816-9BC1-DE249780E86D}" type="slidenum">
              <a:rPr lang="en-US" smtClean="0"/>
              <a:t>27</a:t>
            </a:fld>
            <a:endParaRPr lang="en-US"/>
          </a:p>
        </p:txBody>
      </p:sp>
    </p:spTree>
    <p:extLst>
      <p:ext uri="{BB962C8B-B14F-4D97-AF65-F5344CB8AC3E}">
        <p14:creationId xmlns:p14="http://schemas.microsoft.com/office/powerpoint/2010/main" val="1432607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Curry’s Reminders:  Students observe the portrait and interpret how Dr. </a:t>
            </a:r>
            <a:r>
              <a:rPr lang="en-US" dirty="0" err="1" smtClean="0"/>
              <a:t>Gachet</a:t>
            </a:r>
            <a:r>
              <a:rPr lang="en-US" dirty="0" smtClean="0"/>
              <a:t> is feeling.  His feeling, or the tone of the piece, is an implicit detail, the evidence to support that thinking are the explicit details.  The students often say that Dr. </a:t>
            </a:r>
            <a:r>
              <a:rPr lang="en-US" dirty="0" err="1" smtClean="0"/>
              <a:t>Gachet</a:t>
            </a:r>
            <a:r>
              <a:rPr lang="en-US" dirty="0" smtClean="0"/>
              <a:t> is sad.  The tone of the portrait is sadness.  That is an implicit detail, the students have inferred or interpreted that he is feeling sad based on their observations.  Then the students have to find the explicit evidence to prove that he is sad:  his frown, the dark colors, the hand on his face, his droopy eyes.</a:t>
            </a:r>
          </a:p>
          <a:p>
            <a:endParaRPr lang="en-US" dirty="0" smtClean="0"/>
          </a:p>
          <a:p>
            <a:r>
              <a:rPr lang="en-US" dirty="0" smtClean="0"/>
              <a:t>When students are finished they can begin to compose or create a short paragraph to describe the tone of the painting.  The implicit detail is the topic sentence.  The explicit details are the supporting sentences.  Very structured, well-thought out and meets the goals of our state learning objectives.  But with my students I wanted to continue to go deeper with the idea and to also show them that a well written paragraph is not always the end all be all of our class.</a:t>
            </a:r>
            <a:endParaRPr lang="en-US" dirty="0"/>
          </a:p>
        </p:txBody>
      </p:sp>
      <p:sp>
        <p:nvSpPr>
          <p:cNvPr id="4" name="Slide Number Placeholder 3"/>
          <p:cNvSpPr>
            <a:spLocks noGrp="1"/>
          </p:cNvSpPr>
          <p:nvPr>
            <p:ph type="sldNum" sz="quarter" idx="10"/>
          </p:nvPr>
        </p:nvSpPr>
        <p:spPr/>
        <p:txBody>
          <a:bodyPr/>
          <a:lstStyle/>
          <a:p>
            <a:fld id="{E2615DEA-03DE-4816-9BC1-DE249780E86D}" type="slidenum">
              <a:rPr lang="en-US" smtClean="0"/>
              <a:t>28</a:t>
            </a:fld>
            <a:endParaRPr lang="en-US"/>
          </a:p>
        </p:txBody>
      </p:sp>
    </p:spTree>
    <p:extLst>
      <p:ext uri="{BB962C8B-B14F-4D97-AF65-F5344CB8AC3E}">
        <p14:creationId xmlns:p14="http://schemas.microsoft.com/office/powerpoint/2010/main" val="1432607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Curry’s Reminders:  Students observe the portrait and interpret how Dr. </a:t>
            </a:r>
            <a:r>
              <a:rPr lang="en-US" dirty="0" err="1" smtClean="0"/>
              <a:t>Gachet</a:t>
            </a:r>
            <a:r>
              <a:rPr lang="en-US" dirty="0" smtClean="0"/>
              <a:t> is feeling.  His feeling, or the tone of the piece, is an implicit detail, the evidence to support that thinking are the explicit details.  The students often say that Dr. </a:t>
            </a:r>
            <a:r>
              <a:rPr lang="en-US" dirty="0" err="1" smtClean="0"/>
              <a:t>Gachet</a:t>
            </a:r>
            <a:r>
              <a:rPr lang="en-US" dirty="0" smtClean="0"/>
              <a:t> is sad.  The tone of the portrait is sadness.  That is an implicit detail, the students have inferred or interpreted that he is feeling sad based on their observations.  Then the students have to find the explicit evidence to prove that he is sad:  his frown, the dark colors, the hand on his face, his droopy eyes.</a:t>
            </a:r>
          </a:p>
          <a:p>
            <a:endParaRPr lang="en-US" dirty="0" smtClean="0"/>
          </a:p>
          <a:p>
            <a:r>
              <a:rPr lang="en-US" dirty="0" smtClean="0"/>
              <a:t>When students are finished they can begin to compose or create a short paragraph to describe the tone of the painting.  The implicit detail is the topic sentence.  The explicit details are the supporting sentences.  Very structured, well-thought out and meets the goals of our state learning objectives.  But with my students I wanted to continue to go deeper with the idea and to also show them that a well written paragraph is not always the end all be all of our class.</a:t>
            </a:r>
            <a:endParaRPr lang="en-US" dirty="0"/>
          </a:p>
        </p:txBody>
      </p:sp>
      <p:sp>
        <p:nvSpPr>
          <p:cNvPr id="4" name="Slide Number Placeholder 3"/>
          <p:cNvSpPr>
            <a:spLocks noGrp="1"/>
          </p:cNvSpPr>
          <p:nvPr>
            <p:ph type="sldNum" sz="quarter" idx="10"/>
          </p:nvPr>
        </p:nvSpPr>
        <p:spPr/>
        <p:txBody>
          <a:bodyPr/>
          <a:lstStyle/>
          <a:p>
            <a:fld id="{E2615DEA-03DE-4816-9BC1-DE249780E86D}" type="slidenum">
              <a:rPr lang="en-US" smtClean="0"/>
              <a:t>29</a:t>
            </a:fld>
            <a:endParaRPr lang="en-US"/>
          </a:p>
        </p:txBody>
      </p:sp>
    </p:spTree>
    <p:extLst>
      <p:ext uri="{BB962C8B-B14F-4D97-AF65-F5344CB8AC3E}">
        <p14:creationId xmlns:p14="http://schemas.microsoft.com/office/powerpoint/2010/main" val="1432607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7ECE8101-03BE-4EB5-9B6E-D81B38A6AF58}"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8C6D4-644E-4F58-BE0D-46F13B4A3176}"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CE8101-03BE-4EB5-9B6E-D81B38A6AF58}"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8C6D4-644E-4F58-BE0D-46F13B4A317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CE8101-03BE-4EB5-9B6E-D81B38A6AF58}"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8C6D4-644E-4F58-BE0D-46F13B4A317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CE8101-03BE-4EB5-9B6E-D81B38A6AF58}" type="datetimeFigureOut">
              <a:rPr lang="en-US" smtClean="0"/>
              <a:t>2/21/2017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8C6D4-644E-4F58-BE0D-46F13B4A317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7ECE8101-03BE-4EB5-9B6E-D81B38A6AF58}" type="datetimeFigureOut">
              <a:rPr lang="en-US" smtClean="0"/>
              <a:t>2/21/2017</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C758C6D4-644E-4F58-BE0D-46F13B4A317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CE8101-03BE-4EB5-9B6E-D81B38A6AF58}"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8C6D4-644E-4F58-BE0D-46F13B4A317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CE8101-03BE-4EB5-9B6E-D81B38A6AF58}" type="datetimeFigureOut">
              <a:rPr lang="en-US" smtClean="0"/>
              <a:t>2/21/2017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8C6D4-644E-4F58-BE0D-46F13B4A317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CE8101-03BE-4EB5-9B6E-D81B38A6AF58}" type="datetimeFigureOut">
              <a:rPr lang="en-US" smtClean="0"/>
              <a:t>2/21/2017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8C6D4-644E-4F58-BE0D-46F13B4A317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CE8101-03BE-4EB5-9B6E-D81B38A6AF58}" type="datetimeFigureOut">
              <a:rPr lang="en-US" smtClean="0"/>
              <a:t>2/21/2017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8C6D4-644E-4F58-BE0D-46F13B4A317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CE8101-03BE-4EB5-9B6E-D81B38A6AF58}"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8C6D4-644E-4F58-BE0D-46F13B4A3176}"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7ECE8101-03BE-4EB5-9B6E-D81B38A6AF58}" type="datetimeFigureOut">
              <a:rPr lang="en-US" smtClean="0"/>
              <a:t>2/21/2017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8C6D4-644E-4F58-BE0D-46F13B4A3176}"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7ECE8101-03BE-4EB5-9B6E-D81B38A6AF58}" type="datetimeFigureOut">
              <a:rPr lang="en-US" smtClean="0"/>
              <a:t>2/21/2017</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C758C6D4-644E-4F58-BE0D-46F13B4A317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Portrait_of_Dr._Gachet" TargetMode="External"/><Relationship Id="rId2" Type="http://schemas.openxmlformats.org/officeDocument/2006/relationships/hyperlink" Target="http://www.byrdseed.com/wp-content/uploads/Portrait_of_Dr._Gachet-325x400.jpg"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http://youtu.be/Y4HSyVXKYz8"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youtu.be/Ky-JUL0SDDs"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wingclips.com/movie-clips/jaws/a-bigger-boat"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wingclips.com/movie-clips/fireproof/train-rescu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Plot Thickens: Tales of Survival</a:t>
            </a:r>
            <a:endParaRPr lang="en-US" dirty="0"/>
          </a:p>
        </p:txBody>
      </p:sp>
      <p:sp>
        <p:nvSpPr>
          <p:cNvPr id="3" name="Subtitle 2"/>
          <p:cNvSpPr>
            <a:spLocks noGrp="1"/>
          </p:cNvSpPr>
          <p:nvPr>
            <p:ph type="subTitle" idx="1"/>
          </p:nvPr>
        </p:nvSpPr>
        <p:spPr/>
        <p:txBody>
          <a:bodyPr>
            <a:normAutofit/>
          </a:bodyPr>
          <a:lstStyle/>
          <a:p>
            <a:r>
              <a:rPr lang="en-US" dirty="0" smtClean="0"/>
              <a:t>Unit 3</a:t>
            </a:r>
          </a:p>
          <a:p>
            <a:r>
              <a:rPr lang="en-US" dirty="0" smtClean="0"/>
              <a:t>Quarter 3</a:t>
            </a:r>
            <a:endParaRPr lang="en-US" dirty="0"/>
          </a:p>
        </p:txBody>
      </p:sp>
    </p:spTree>
    <p:extLst>
      <p:ext uri="{BB962C8B-B14F-4D97-AF65-F5344CB8AC3E}">
        <p14:creationId xmlns:p14="http://schemas.microsoft.com/office/powerpoint/2010/main" val="40226578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620962"/>
          </a:xfrm>
        </p:spPr>
        <p:txBody>
          <a:bodyPr>
            <a:normAutofit fontScale="90000"/>
          </a:bodyPr>
          <a:lstStyle/>
          <a:p>
            <a:r>
              <a:rPr lang="en-US" dirty="0" smtClean="0"/>
              <a:t>“If one reads enough books one has a fighting chance. Or better, one’s chances of survival increase with each book one reads.”</a:t>
            </a:r>
            <a:br>
              <a:rPr lang="en-US" dirty="0" smtClean="0"/>
            </a:br>
            <a:r>
              <a:rPr lang="en-US" dirty="0" smtClean="0"/>
              <a:t>-Sherman Alexie</a:t>
            </a:r>
            <a:endParaRPr lang="en-US" dirty="0"/>
          </a:p>
        </p:txBody>
      </p:sp>
    </p:spTree>
    <p:extLst>
      <p:ext uri="{BB962C8B-B14F-4D97-AF65-F5344CB8AC3E}">
        <p14:creationId xmlns:p14="http://schemas.microsoft.com/office/powerpoint/2010/main" val="78773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p:spPr>
        <p:txBody>
          <a:bodyPr>
            <a:normAutofit fontScale="90000"/>
          </a:bodyPr>
          <a:lstStyle/>
          <a:p>
            <a:r>
              <a:rPr lang="en-US" dirty="0" smtClean="0"/>
              <a:t>“Sometimes the greatest tests of our strength are situations that don’t seem so obviously dangerous. Sometimes surviving is the hardest thing of all.” </a:t>
            </a:r>
            <a:br>
              <a:rPr lang="en-US" dirty="0" smtClean="0"/>
            </a:br>
            <a:r>
              <a:rPr lang="en-US" dirty="0" smtClean="0"/>
              <a:t>-</a:t>
            </a:r>
            <a:r>
              <a:rPr lang="en-US" dirty="0" err="1" smtClean="0"/>
              <a:t>Richelle</a:t>
            </a:r>
            <a:r>
              <a:rPr lang="en-US" dirty="0" smtClean="0"/>
              <a:t> Mead, Last Sacrifice</a:t>
            </a:r>
            <a:endParaRPr lang="en-US" dirty="0"/>
          </a:p>
        </p:txBody>
      </p:sp>
    </p:spTree>
    <p:extLst>
      <p:ext uri="{BB962C8B-B14F-4D97-AF65-F5344CB8AC3E}">
        <p14:creationId xmlns:p14="http://schemas.microsoft.com/office/powerpoint/2010/main" val="1317109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687762"/>
          </a:xfrm>
        </p:spPr>
        <p:txBody>
          <a:bodyPr/>
          <a:lstStyle/>
          <a:p>
            <a:r>
              <a:rPr lang="en-US" dirty="0" smtClean="0"/>
              <a:t>“Extinction is the rule., Survival is the exception.”</a:t>
            </a:r>
            <a:br>
              <a:rPr lang="en-US" dirty="0" smtClean="0"/>
            </a:br>
            <a:r>
              <a:rPr lang="en-US" dirty="0" smtClean="0"/>
              <a:t>-Carl Sagan, The Varieties of Scientific Experience: A Personal View of the Search for God</a:t>
            </a:r>
            <a:endParaRPr lang="en-US" dirty="0"/>
          </a:p>
        </p:txBody>
      </p:sp>
    </p:spTree>
    <p:extLst>
      <p:ext uri="{BB962C8B-B14F-4D97-AF65-F5344CB8AC3E}">
        <p14:creationId xmlns:p14="http://schemas.microsoft.com/office/powerpoint/2010/main" val="1305934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16362"/>
          </a:xfrm>
        </p:spPr>
        <p:txBody>
          <a:bodyPr/>
          <a:lstStyle/>
          <a:p>
            <a:r>
              <a:rPr lang="en-US" dirty="0" smtClean="0"/>
              <a:t>“The strong survive, but the courageous triumph.”</a:t>
            </a:r>
            <a:br>
              <a:rPr lang="en-US" dirty="0" smtClean="0"/>
            </a:br>
            <a:r>
              <a:rPr lang="en-US" dirty="0" smtClean="0"/>
              <a:t>-Michael Scott, The Warlock</a:t>
            </a:r>
            <a:endParaRPr lang="en-US" dirty="0"/>
          </a:p>
        </p:txBody>
      </p:sp>
    </p:spTree>
    <p:extLst>
      <p:ext uri="{BB962C8B-B14F-4D97-AF65-F5344CB8AC3E}">
        <p14:creationId xmlns:p14="http://schemas.microsoft.com/office/powerpoint/2010/main" val="433654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916362"/>
          </a:xfrm>
        </p:spPr>
        <p:txBody>
          <a:bodyPr/>
          <a:lstStyle/>
          <a:p>
            <a:r>
              <a:rPr lang="en-US" dirty="0" smtClean="0"/>
              <a:t>“It is not the strongest or the most intelligent who will survive but those who can best manage change.”</a:t>
            </a:r>
            <a:br>
              <a:rPr lang="en-US" dirty="0" smtClean="0"/>
            </a:br>
            <a:r>
              <a:rPr lang="en-US" dirty="0" smtClean="0"/>
              <a:t>-Charles Darwin</a:t>
            </a:r>
            <a:endParaRPr lang="en-US" dirty="0"/>
          </a:p>
        </p:txBody>
      </p:sp>
    </p:spTree>
    <p:extLst>
      <p:ext uri="{BB962C8B-B14F-4D97-AF65-F5344CB8AC3E}">
        <p14:creationId xmlns:p14="http://schemas.microsoft.com/office/powerpoint/2010/main" val="274885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82962"/>
          </a:xfrm>
        </p:spPr>
        <p:txBody>
          <a:bodyPr>
            <a:normAutofit/>
          </a:bodyPr>
          <a:lstStyle/>
          <a:p>
            <a:r>
              <a:rPr lang="en-US" dirty="0" smtClean="0"/>
              <a:t>“A scar does not form on the dying. A scar means, I survived.”</a:t>
            </a:r>
            <a:br>
              <a:rPr lang="en-US" dirty="0" smtClean="0"/>
            </a:br>
            <a:r>
              <a:rPr lang="en-US" dirty="0" smtClean="0"/>
              <a:t>-Chris Cleave, Little Bee</a:t>
            </a:r>
            <a:endParaRPr lang="en-US" dirty="0"/>
          </a:p>
        </p:txBody>
      </p:sp>
    </p:spTree>
    <p:extLst>
      <p:ext uri="{BB962C8B-B14F-4D97-AF65-F5344CB8AC3E}">
        <p14:creationId xmlns:p14="http://schemas.microsoft.com/office/powerpoint/2010/main" val="3862086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Questions for this unit:</a:t>
            </a:r>
            <a:endParaRPr lang="en-US" dirty="0"/>
          </a:p>
        </p:txBody>
      </p:sp>
      <p:sp>
        <p:nvSpPr>
          <p:cNvPr id="3" name="Content Placeholder 2"/>
          <p:cNvSpPr>
            <a:spLocks noGrp="1"/>
          </p:cNvSpPr>
          <p:nvPr>
            <p:ph idx="1"/>
          </p:nvPr>
        </p:nvSpPr>
        <p:spPr/>
        <p:txBody>
          <a:bodyPr/>
          <a:lstStyle/>
          <a:p>
            <a:r>
              <a:rPr lang="en-US" dirty="0" smtClean="0"/>
              <a:t>What does it take to be a survivor?</a:t>
            </a:r>
          </a:p>
          <a:p>
            <a:r>
              <a:rPr lang="en-US" dirty="0" smtClean="0"/>
              <a:t>What causes people to take risks?</a:t>
            </a:r>
          </a:p>
          <a:p>
            <a:r>
              <a:rPr lang="en-US" dirty="0" smtClean="0"/>
              <a:t>What makes some take risks and others not?</a:t>
            </a:r>
          </a:p>
          <a:p>
            <a:r>
              <a:rPr lang="en-US" dirty="0" smtClean="0"/>
              <a:t>What are some unexpected outcomes of being a survivor?</a:t>
            </a:r>
            <a:endParaRPr lang="en-US" dirty="0"/>
          </a:p>
        </p:txBody>
      </p:sp>
    </p:spTree>
    <p:extLst>
      <p:ext uri="{BB962C8B-B14F-4D97-AF65-F5344CB8AC3E}">
        <p14:creationId xmlns:p14="http://schemas.microsoft.com/office/powerpoint/2010/main" val="3164010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130425"/>
            <a:ext cx="4419600" cy="2593975"/>
          </a:xfrm>
        </p:spPr>
        <p:txBody>
          <a:bodyPr>
            <a:normAutofit fontScale="90000"/>
          </a:bodyPr>
          <a:lstStyle/>
          <a:p>
            <a:r>
              <a:rPr lang="en-US" dirty="0" smtClean="0"/>
              <a:t>Mood</a:t>
            </a:r>
            <a:br>
              <a:rPr lang="en-US" dirty="0" smtClean="0"/>
            </a:br>
            <a:r>
              <a:rPr lang="en-US" dirty="0" smtClean="0"/>
              <a:t>Tone</a:t>
            </a:r>
            <a:br>
              <a:rPr lang="en-US" dirty="0" smtClean="0"/>
            </a:br>
            <a:r>
              <a:rPr lang="en-US" dirty="0" smtClean="0"/>
              <a:t/>
            </a:r>
            <a:br>
              <a:rPr lang="en-US" dirty="0" smtClean="0"/>
            </a:br>
            <a:r>
              <a:rPr lang="en-US" dirty="0" smtClean="0"/>
              <a:t>Explicit Details</a:t>
            </a:r>
            <a:br>
              <a:rPr lang="en-US" dirty="0" smtClean="0"/>
            </a:br>
            <a:r>
              <a:rPr lang="en-US" dirty="0" smtClean="0"/>
              <a:t>Implicit Details</a:t>
            </a:r>
            <a:endParaRPr lang="en-US" dirty="0"/>
          </a:p>
        </p:txBody>
      </p:sp>
    </p:spTree>
    <p:extLst>
      <p:ext uri="{BB962C8B-B14F-4D97-AF65-F5344CB8AC3E}">
        <p14:creationId xmlns:p14="http://schemas.microsoft.com/office/powerpoint/2010/main" val="39934705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706562"/>
          </a:xfrm>
        </p:spPr>
        <p:txBody>
          <a:bodyPr>
            <a:noAutofit/>
          </a:bodyPr>
          <a:lstStyle/>
          <a:p>
            <a:r>
              <a:rPr lang="en-US" sz="5400" dirty="0" smtClean="0">
                <a:latin typeface="HelloBlossom" panose="02000603000000000000" pitchFamily="2" charset="0"/>
                <a:ea typeface="HelloBlossom" panose="02000603000000000000" pitchFamily="2" charset="0"/>
              </a:rPr>
              <a:t>Warm Up: </a:t>
            </a:r>
            <a:br>
              <a:rPr lang="en-US" sz="5400" dirty="0" smtClean="0">
                <a:latin typeface="HelloBlossom" panose="02000603000000000000" pitchFamily="2" charset="0"/>
                <a:ea typeface="HelloBlossom" panose="02000603000000000000" pitchFamily="2" charset="0"/>
              </a:rPr>
            </a:br>
            <a:r>
              <a:rPr lang="en-US" sz="5400" dirty="0" smtClean="0">
                <a:latin typeface="HelloBlossom" panose="02000603000000000000" pitchFamily="2" charset="0"/>
                <a:ea typeface="HelloBlossom" panose="02000603000000000000" pitchFamily="2" charset="0"/>
              </a:rPr>
              <a:t>Read the items below.</a:t>
            </a:r>
            <a:endParaRPr lang="en-US" sz="5400" dirty="0">
              <a:latin typeface="HelloBlossom" panose="02000603000000000000" pitchFamily="2" charset="0"/>
              <a:ea typeface="HelloBlossom" panose="02000603000000000000" pitchFamily="2" charset="0"/>
            </a:endParaRPr>
          </a:p>
        </p:txBody>
      </p:sp>
      <p:sp>
        <p:nvSpPr>
          <p:cNvPr id="3" name="Content Placeholder 2"/>
          <p:cNvSpPr>
            <a:spLocks noGrp="1"/>
          </p:cNvSpPr>
          <p:nvPr>
            <p:ph idx="1"/>
          </p:nvPr>
        </p:nvSpPr>
        <p:spPr>
          <a:xfrm>
            <a:off x="457200" y="2438400"/>
            <a:ext cx="8229600" cy="3886200"/>
          </a:xfrm>
        </p:spPr>
        <p:style>
          <a:lnRef idx="1">
            <a:schemeClr val="accent3"/>
          </a:lnRef>
          <a:fillRef idx="2">
            <a:schemeClr val="accent3"/>
          </a:fillRef>
          <a:effectRef idx="1">
            <a:schemeClr val="accent3"/>
          </a:effectRef>
          <a:fontRef idx="minor">
            <a:schemeClr val="dk1"/>
          </a:fontRef>
        </p:style>
        <p:txBody>
          <a:bodyPr/>
          <a:lstStyle/>
          <a:p>
            <a:pPr marL="457200" indent="-457200">
              <a:buFont typeface="+mj-lt"/>
              <a:buAutoNum type="arabicPeriod"/>
            </a:pPr>
            <a:r>
              <a:rPr lang="en-US" sz="2800" dirty="0" smtClean="0">
                <a:latin typeface="HelloBoomerang" panose="02000603000000000000" pitchFamily="2" charset="0"/>
                <a:ea typeface="HelloBoomerang" panose="02000603000000000000" pitchFamily="2" charset="0"/>
              </a:rPr>
              <a:t>Poetry slam this Friday—make sure your poem is finished</a:t>
            </a:r>
          </a:p>
          <a:p>
            <a:pPr marL="457200" indent="-457200">
              <a:buFont typeface="+mj-lt"/>
              <a:buAutoNum type="arabicPeriod"/>
            </a:pPr>
            <a:r>
              <a:rPr lang="en-US" sz="2800" dirty="0" smtClean="0">
                <a:latin typeface="HelloBoomerang" panose="02000603000000000000" pitchFamily="2" charset="0"/>
                <a:ea typeface="HelloBoomerang" panose="02000603000000000000" pitchFamily="2" charset="0"/>
              </a:rPr>
              <a:t>Mock EOG scores were </a:t>
            </a:r>
            <a:r>
              <a:rPr lang="en-US" sz="2800" dirty="0" smtClean="0">
                <a:latin typeface="HelloBoomerang" panose="02000603000000000000" pitchFamily="2" charset="0"/>
                <a:ea typeface="HelloBoomerang" panose="02000603000000000000" pitchFamily="2" charset="0"/>
                <a:sym typeface="Wingdings" panose="05000000000000000000" pitchFamily="2" charset="2"/>
              </a:rPr>
              <a:t> (3 people need to take it)</a:t>
            </a:r>
            <a:endParaRPr lang="en-US" sz="2800" dirty="0">
              <a:latin typeface="HelloBoomerang" panose="02000603000000000000" pitchFamily="2" charset="0"/>
              <a:ea typeface="HelloBoomerang" panose="02000603000000000000" pitchFamily="2" charset="0"/>
              <a:sym typeface="Wingdings" panose="05000000000000000000" pitchFamily="2" charset="2"/>
            </a:endParaRPr>
          </a:p>
          <a:p>
            <a:pPr marL="457200" indent="-457200">
              <a:buFont typeface="+mj-lt"/>
              <a:buAutoNum type="arabicPeriod"/>
            </a:pPr>
            <a:r>
              <a:rPr lang="en-US" sz="2800" dirty="0" smtClean="0">
                <a:latin typeface="HelloBoomerang" panose="02000603000000000000" pitchFamily="2" charset="0"/>
                <a:ea typeface="HelloBoomerang" panose="02000603000000000000" pitchFamily="2" charset="0"/>
                <a:sym typeface="Wingdings" panose="05000000000000000000" pitchFamily="2" charset="2"/>
              </a:rPr>
              <a:t>Take out a piece of paper for interactive notes today. </a:t>
            </a:r>
          </a:p>
          <a:p>
            <a:pPr marL="457200" indent="-457200">
              <a:buFont typeface="+mj-lt"/>
              <a:buAutoNum type="arabicPeriod"/>
            </a:pPr>
            <a:r>
              <a:rPr lang="en-US" sz="2800" dirty="0" smtClean="0">
                <a:solidFill>
                  <a:srgbClr val="7030A0"/>
                </a:solidFill>
                <a:latin typeface="HelloBubbleButt" panose="02000603000000000000" pitchFamily="2" charset="0"/>
                <a:ea typeface="HelloBubbleButt" panose="02000603000000000000" pitchFamily="2" charset="0"/>
                <a:sym typeface="Wingdings" panose="05000000000000000000" pitchFamily="2" charset="2"/>
              </a:rPr>
              <a:t>Respond to the following: What is integrity?</a:t>
            </a:r>
          </a:p>
          <a:p>
            <a:endParaRPr lang="en-US" dirty="0" smtClean="0">
              <a:sym typeface="Wingdings" panose="05000000000000000000" pitchFamily="2" charset="2"/>
            </a:endParaRPr>
          </a:p>
        </p:txBody>
      </p:sp>
    </p:spTree>
    <p:extLst>
      <p:ext uri="{BB962C8B-B14F-4D97-AF65-F5344CB8AC3E}">
        <p14:creationId xmlns:p14="http://schemas.microsoft.com/office/powerpoint/2010/main" val="3699517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dirty="0" smtClean="0"/>
              <a:t>WHAT ARE YOU DOING?!</a:t>
            </a:r>
            <a:endParaRPr lang="en-US" sz="4000" dirty="0"/>
          </a:p>
        </p:txBody>
      </p:sp>
      <p:pic>
        <p:nvPicPr>
          <p:cNvPr id="1031" name="Picture 7" descr="C:\Users\mcurry\AppData\Local\Microsoft\Windows\Temporary Internet Files\Content.IE5\N45MPXEF\139784_shenaniganon_angry-fac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8675" y="838201"/>
            <a:ext cx="3095336" cy="30953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285999"/>
            <a:ext cx="2286000" cy="1200329"/>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400" dirty="0" smtClean="0">
                <a:latin typeface="Aharoni" panose="02010803020104030203" pitchFamily="2" charset="-79"/>
                <a:cs typeface="Aharoni" panose="02010803020104030203" pitchFamily="2" charset="-79"/>
              </a:rPr>
              <a:t>How did my TONE affect your MOOD?</a:t>
            </a:r>
            <a:endParaRPr lang="en-US" sz="2400" dirty="0">
              <a:latin typeface="Aharoni" panose="02010803020104030203" pitchFamily="2" charset="-79"/>
              <a:cs typeface="Aharoni" panose="02010803020104030203" pitchFamily="2" charset="-79"/>
            </a:endParaRPr>
          </a:p>
        </p:txBody>
      </p:sp>
      <p:sp>
        <p:nvSpPr>
          <p:cNvPr id="5" name="TextBox 4"/>
          <p:cNvSpPr txBox="1"/>
          <p:nvPr/>
        </p:nvSpPr>
        <p:spPr>
          <a:xfrm>
            <a:off x="6324600" y="1219200"/>
            <a:ext cx="2362200" cy="193899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a:latin typeface="Aharoni" panose="02010803020104030203" pitchFamily="2" charset="-79"/>
                <a:cs typeface="Aharoni" panose="02010803020104030203" pitchFamily="2" charset="-79"/>
              </a:rPr>
              <a:t>The key idea being that an author's tone can affect your </a:t>
            </a:r>
            <a:r>
              <a:rPr lang="en-US" sz="2400" dirty="0" smtClean="0">
                <a:latin typeface="Aharoni" panose="02010803020104030203" pitchFamily="2" charset="-79"/>
                <a:cs typeface="Aharoni" panose="02010803020104030203" pitchFamily="2" charset="-79"/>
              </a:rPr>
              <a:t>mood.</a:t>
            </a:r>
            <a:endParaRPr lang="en-US" sz="2400" dirty="0">
              <a:latin typeface="Aharoni" panose="02010803020104030203" pitchFamily="2" charset="-79"/>
              <a:cs typeface="Aharoni" panose="02010803020104030203" pitchFamily="2" charset="-79"/>
            </a:endParaRPr>
          </a:p>
        </p:txBody>
      </p:sp>
      <p:sp>
        <p:nvSpPr>
          <p:cNvPr id="6" name="TextBox 5"/>
          <p:cNvSpPr txBox="1"/>
          <p:nvPr/>
        </p:nvSpPr>
        <p:spPr>
          <a:xfrm>
            <a:off x="838200" y="5867400"/>
            <a:ext cx="7010400" cy="707886"/>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en-US" sz="2000" dirty="0" smtClean="0"/>
              <a:t>Quick Tip:  Record this example in your ISN, so you’ll never forget how TONE affects MOOD! </a:t>
            </a:r>
            <a:endParaRPr lang="en-US" sz="2000" dirty="0"/>
          </a:p>
        </p:txBody>
      </p:sp>
    </p:spTree>
    <p:extLst>
      <p:ext uri="{BB962C8B-B14F-4D97-AF65-F5344CB8AC3E}">
        <p14:creationId xmlns:p14="http://schemas.microsoft.com/office/powerpoint/2010/main" val="228643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1"/>
                                        </p:tgtEl>
                                        <p:attrNameLst>
                                          <p:attrName>style.visibility</p:attrName>
                                        </p:attrNameLst>
                                      </p:cBhvr>
                                      <p:to>
                                        <p:strVal val="visible"/>
                                      </p:to>
                                    </p:set>
                                    <p:anim calcmode="lin" valueType="num">
                                      <p:cBhvr additive="base">
                                        <p:cTn id="13" dur="500" fill="hold"/>
                                        <p:tgtEl>
                                          <p:spTgt spid="1031"/>
                                        </p:tgtEl>
                                        <p:attrNameLst>
                                          <p:attrName>ppt_x</p:attrName>
                                        </p:attrNameLst>
                                      </p:cBhvr>
                                      <p:tavLst>
                                        <p:tav tm="0">
                                          <p:val>
                                            <p:strVal val="#ppt_x"/>
                                          </p:val>
                                        </p:tav>
                                        <p:tav tm="100000">
                                          <p:val>
                                            <p:strVal val="#ppt_x"/>
                                          </p:val>
                                        </p:tav>
                                      </p:tavLst>
                                    </p:anim>
                                    <p:anim calcmode="lin" valueType="num">
                                      <p:cBhvr additive="base">
                                        <p:cTn id="14"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2" presetClass="emph" presetSubtype="0" fill="hold" nodeType="clickEffect">
                                  <p:stCondLst>
                                    <p:cond delay="0"/>
                                  </p:stCondLst>
                                  <p:childTnLst>
                                    <p:animRot by="120000">
                                      <p:cBhvr>
                                        <p:cTn id="18" dur="100" fill="hold">
                                          <p:stCondLst>
                                            <p:cond delay="0"/>
                                          </p:stCondLst>
                                        </p:cTn>
                                        <p:tgtEl>
                                          <p:spTgt spid="1031"/>
                                        </p:tgtEl>
                                        <p:attrNameLst>
                                          <p:attrName>r</p:attrName>
                                        </p:attrNameLst>
                                      </p:cBhvr>
                                    </p:animRot>
                                    <p:animRot by="-240000">
                                      <p:cBhvr>
                                        <p:cTn id="19" dur="200" fill="hold">
                                          <p:stCondLst>
                                            <p:cond delay="200"/>
                                          </p:stCondLst>
                                        </p:cTn>
                                        <p:tgtEl>
                                          <p:spTgt spid="1031"/>
                                        </p:tgtEl>
                                        <p:attrNameLst>
                                          <p:attrName>r</p:attrName>
                                        </p:attrNameLst>
                                      </p:cBhvr>
                                    </p:animRot>
                                    <p:animRot by="240000">
                                      <p:cBhvr>
                                        <p:cTn id="20" dur="200" fill="hold">
                                          <p:stCondLst>
                                            <p:cond delay="400"/>
                                          </p:stCondLst>
                                        </p:cTn>
                                        <p:tgtEl>
                                          <p:spTgt spid="1031"/>
                                        </p:tgtEl>
                                        <p:attrNameLst>
                                          <p:attrName>r</p:attrName>
                                        </p:attrNameLst>
                                      </p:cBhvr>
                                    </p:animRot>
                                    <p:animRot by="-240000">
                                      <p:cBhvr>
                                        <p:cTn id="21" dur="200" fill="hold">
                                          <p:stCondLst>
                                            <p:cond delay="600"/>
                                          </p:stCondLst>
                                        </p:cTn>
                                        <p:tgtEl>
                                          <p:spTgt spid="1031"/>
                                        </p:tgtEl>
                                        <p:attrNameLst>
                                          <p:attrName>r</p:attrName>
                                        </p:attrNameLst>
                                      </p:cBhvr>
                                    </p:animRot>
                                    <p:animRot by="120000">
                                      <p:cBhvr>
                                        <p:cTn id="22" dur="200" fill="hold">
                                          <p:stCondLst>
                                            <p:cond delay="800"/>
                                          </p:stCondLst>
                                        </p:cTn>
                                        <p:tgtEl>
                                          <p:spTgt spid="1031"/>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1" nodeType="clickEffect">
                                  <p:stCondLst>
                                    <p:cond delay="0"/>
                                  </p:stCondLst>
                                  <p:childTnLst>
                                    <p:animClr clrSpc="hsl" dir="cw">
                                      <p:cBhvr override="childStyle">
                                        <p:cTn id="32" dur="500" fill="hold"/>
                                        <p:tgtEl>
                                          <p:spTgt spid="4"/>
                                        </p:tgtEl>
                                        <p:attrNameLst>
                                          <p:attrName>style.color</p:attrName>
                                        </p:attrNameLst>
                                      </p:cBhvr>
                                      <p:by>
                                        <p:hsl h="7200000" s="0" l="0"/>
                                      </p:by>
                                    </p:animClr>
                                    <p:animClr clrSpc="hsl" dir="cw">
                                      <p:cBhvr>
                                        <p:cTn id="33" dur="500" fill="hold"/>
                                        <p:tgtEl>
                                          <p:spTgt spid="4"/>
                                        </p:tgtEl>
                                        <p:attrNameLst>
                                          <p:attrName>fillcolor</p:attrName>
                                        </p:attrNameLst>
                                      </p:cBhvr>
                                      <p:by>
                                        <p:hsl h="7200000" s="0" l="0"/>
                                      </p:by>
                                    </p:animClr>
                                    <p:animClr clrSpc="hsl" dir="cw">
                                      <p:cBhvr>
                                        <p:cTn id="34" dur="500" fill="hold"/>
                                        <p:tgtEl>
                                          <p:spTgt spid="4"/>
                                        </p:tgtEl>
                                        <p:attrNameLst>
                                          <p:attrName>stroke.color</p:attrName>
                                        </p:attrNameLst>
                                      </p:cBhvr>
                                      <p:by>
                                        <p:hsl h="7200000" s="0" l="0"/>
                                      </p:by>
                                    </p:animClr>
                                    <p:set>
                                      <p:cBhvr>
                                        <p:cTn id="35" dur="500" fill="hold"/>
                                        <p:tgtEl>
                                          <p:spTgt spid="4"/>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mph" presetSubtype="0" fill="hold" grpId="1" nodeType="clickEffect">
                                  <p:stCondLst>
                                    <p:cond delay="0"/>
                                  </p:stCondLst>
                                  <p:childTnLst>
                                    <p:animClr clrSpc="hsl" dir="cw">
                                      <p:cBhvr override="childStyle">
                                        <p:cTn id="45" dur="500" fill="hold"/>
                                        <p:tgtEl>
                                          <p:spTgt spid="5"/>
                                        </p:tgtEl>
                                        <p:attrNameLst>
                                          <p:attrName>style.color</p:attrName>
                                        </p:attrNameLst>
                                      </p:cBhvr>
                                      <p:by>
                                        <p:hsl h="7200000" s="0" l="0"/>
                                      </p:by>
                                    </p:animClr>
                                    <p:animClr clrSpc="hsl" dir="cw">
                                      <p:cBhvr>
                                        <p:cTn id="46" dur="500" fill="hold"/>
                                        <p:tgtEl>
                                          <p:spTgt spid="5"/>
                                        </p:tgtEl>
                                        <p:attrNameLst>
                                          <p:attrName>fillcolor</p:attrName>
                                        </p:attrNameLst>
                                      </p:cBhvr>
                                      <p:by>
                                        <p:hsl h="7200000" s="0" l="0"/>
                                      </p:by>
                                    </p:animClr>
                                    <p:animClr clrSpc="hsl" dir="cw">
                                      <p:cBhvr>
                                        <p:cTn id="47" dur="500" fill="hold"/>
                                        <p:tgtEl>
                                          <p:spTgt spid="5"/>
                                        </p:tgtEl>
                                        <p:attrNameLst>
                                          <p:attrName>stroke.color</p:attrName>
                                        </p:attrNameLst>
                                      </p:cBhvr>
                                      <p:by>
                                        <p:hsl h="7200000" s="0" l="0"/>
                                      </p:by>
                                    </p:animClr>
                                    <p:set>
                                      <p:cBhvr>
                                        <p:cTn id="48" dur="500" fill="hold"/>
                                        <p:tgtEl>
                                          <p:spTgt spid="5"/>
                                        </p:tgtEl>
                                        <p:attrNameLst>
                                          <p:attrName>fill.type</p:attrName>
                                        </p:attrNameLst>
                                      </p:cBhvr>
                                      <p:to>
                                        <p:strVal val="solid"/>
                                      </p:to>
                                    </p:se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wheel(1)">
                                      <p:cBhvr>
                                        <p:cTn id="5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5" grpId="0" animBg="1"/>
      <p:bldP spid="5" grpId="1"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5105400"/>
            <a:ext cx="8305800" cy="990600"/>
          </a:xfrm>
        </p:spPr>
        <p:txBody>
          <a:bodyPr>
            <a:normAutofit/>
          </a:bodyPr>
          <a:lstStyle/>
          <a:p>
            <a:r>
              <a:rPr lang="en-US" dirty="0" smtClean="0"/>
              <a:t>Start by grabbing 5 sheets of paper.</a:t>
            </a:r>
          </a:p>
          <a:p>
            <a:r>
              <a:rPr lang="en-US" dirty="0" smtClean="0"/>
              <a:t>Wait for my instruction on how to fold your flip chart.</a:t>
            </a:r>
            <a:endParaRPr lang="en-US" dirty="0"/>
          </a:p>
        </p:txBody>
      </p:sp>
      <p:sp>
        <p:nvSpPr>
          <p:cNvPr id="3" name="Title 2"/>
          <p:cNvSpPr>
            <a:spLocks noGrp="1"/>
          </p:cNvSpPr>
          <p:nvPr>
            <p:ph type="title"/>
          </p:nvPr>
        </p:nvSpPr>
        <p:spPr>
          <a:xfrm>
            <a:off x="457200" y="3962400"/>
            <a:ext cx="8305800" cy="1143000"/>
          </a:xfrm>
        </p:spPr>
        <p:txBody>
          <a:bodyPr/>
          <a:lstStyle/>
          <a:p>
            <a:r>
              <a:rPr lang="en-US" dirty="0" smtClean="0"/>
              <a:t>Grammar Flip Chart</a:t>
            </a:r>
            <a:endParaRPr lang="en-US" dirty="0"/>
          </a:p>
        </p:txBody>
      </p:sp>
    </p:spTree>
    <p:extLst>
      <p:ext uri="{BB962C8B-B14F-4D97-AF65-F5344CB8AC3E}">
        <p14:creationId xmlns:p14="http://schemas.microsoft.com/office/powerpoint/2010/main" val="400309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 the important info.</a:t>
            </a:r>
            <a:endParaRPr lang="en-US" dirty="0"/>
          </a:p>
        </p:txBody>
      </p:sp>
      <p:sp>
        <p:nvSpPr>
          <p:cNvPr id="3" name="Content Placeholder 2"/>
          <p:cNvSpPr>
            <a:spLocks noGrp="1"/>
          </p:cNvSpPr>
          <p:nvPr>
            <p:ph sz="half" idx="1"/>
          </p:nvPr>
        </p:nvSpPr>
        <p:spPr/>
        <p:txBody>
          <a:bodyPr>
            <a:normAutofit fontScale="85000" lnSpcReduction="20000"/>
          </a:bodyPr>
          <a:lstStyle/>
          <a:p>
            <a:pPr marL="0" indent="0">
              <a:buNone/>
            </a:pPr>
            <a:r>
              <a:rPr lang="en-US" dirty="0"/>
              <a:t>TONE: </a:t>
            </a:r>
            <a:endParaRPr lang="en-US" dirty="0" smtClean="0"/>
          </a:p>
          <a:p>
            <a:r>
              <a:rPr lang="en-US" dirty="0" smtClean="0"/>
              <a:t>The </a:t>
            </a:r>
            <a:r>
              <a:rPr lang="en-US" dirty="0"/>
              <a:t>author’s attitude, stated or implied, toward a subject. </a:t>
            </a:r>
            <a:endParaRPr lang="en-US" dirty="0" smtClean="0"/>
          </a:p>
          <a:p>
            <a:r>
              <a:rPr lang="en-US" dirty="0" smtClean="0"/>
              <a:t>Some possible attitudes </a:t>
            </a:r>
            <a:r>
              <a:rPr lang="en-US" dirty="0"/>
              <a:t>are pessimism, optimism, earnestness, seriousness, bitterness, humorous, </a:t>
            </a:r>
            <a:r>
              <a:rPr lang="en-US" dirty="0" smtClean="0"/>
              <a:t>and joyful</a:t>
            </a:r>
            <a:r>
              <a:rPr lang="en-US" dirty="0"/>
              <a:t>. </a:t>
            </a:r>
            <a:endParaRPr lang="en-US" dirty="0" smtClean="0"/>
          </a:p>
          <a:p>
            <a:r>
              <a:rPr lang="en-US" dirty="0" smtClean="0"/>
              <a:t>An </a:t>
            </a:r>
            <a:r>
              <a:rPr lang="en-US" dirty="0"/>
              <a:t>author’s tone can be revealed through choice of words and details. </a:t>
            </a:r>
          </a:p>
        </p:txBody>
      </p:sp>
      <p:sp>
        <p:nvSpPr>
          <p:cNvPr id="4" name="Content Placeholder 3"/>
          <p:cNvSpPr>
            <a:spLocks noGrp="1"/>
          </p:cNvSpPr>
          <p:nvPr>
            <p:ph sz="half" idx="2"/>
          </p:nvPr>
        </p:nvSpPr>
        <p:spPr/>
        <p:txBody>
          <a:bodyPr>
            <a:normAutofit fontScale="85000" lnSpcReduction="20000"/>
          </a:bodyPr>
          <a:lstStyle/>
          <a:p>
            <a:pPr marL="0" indent="0">
              <a:buNone/>
            </a:pPr>
            <a:r>
              <a:rPr lang="en-US" dirty="0"/>
              <a:t>MOOD: </a:t>
            </a:r>
            <a:endParaRPr lang="en-US" dirty="0" smtClean="0"/>
          </a:p>
          <a:p>
            <a:r>
              <a:rPr lang="en-US" dirty="0" smtClean="0"/>
              <a:t>The </a:t>
            </a:r>
            <a:r>
              <a:rPr lang="en-US" dirty="0"/>
              <a:t>climate of feeling in a literary work. </a:t>
            </a:r>
            <a:endParaRPr lang="en-US" dirty="0" smtClean="0"/>
          </a:p>
          <a:p>
            <a:r>
              <a:rPr lang="en-US" dirty="0" smtClean="0"/>
              <a:t>The </a:t>
            </a:r>
            <a:r>
              <a:rPr lang="en-US" dirty="0"/>
              <a:t>choice of setting, </a:t>
            </a:r>
            <a:r>
              <a:rPr lang="en-US" dirty="0" smtClean="0"/>
              <a:t>objects, details</a:t>
            </a:r>
            <a:r>
              <a:rPr lang="en-US" dirty="0"/>
              <a:t>, images, and words all contribute toward creating a specific mood. </a:t>
            </a:r>
            <a:endParaRPr lang="en-US" dirty="0" smtClean="0"/>
          </a:p>
          <a:p>
            <a:r>
              <a:rPr lang="en-US" dirty="0" smtClean="0"/>
              <a:t>For </a:t>
            </a:r>
            <a:r>
              <a:rPr lang="en-US" dirty="0"/>
              <a:t>example, </a:t>
            </a:r>
            <a:r>
              <a:rPr lang="en-US" dirty="0" smtClean="0"/>
              <a:t>an author </a:t>
            </a:r>
            <a:r>
              <a:rPr lang="en-US" dirty="0"/>
              <a:t>may create a mood of mystery around a character or setting but may treat </a:t>
            </a:r>
            <a:r>
              <a:rPr lang="en-US" dirty="0" smtClean="0"/>
              <a:t>that character </a:t>
            </a:r>
            <a:r>
              <a:rPr lang="en-US" dirty="0"/>
              <a:t>or setting in an ironic, serious, or humorous tone. </a:t>
            </a:r>
          </a:p>
        </p:txBody>
      </p:sp>
    </p:spTree>
    <p:extLst>
      <p:ext uri="{BB962C8B-B14F-4D97-AF65-F5344CB8AC3E}">
        <p14:creationId xmlns:p14="http://schemas.microsoft.com/office/powerpoint/2010/main" val="34198800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4572000"/>
            <a:ext cx="8382000" cy="1415568"/>
          </a:xfrm>
        </p:spPr>
        <p:txBody>
          <a:bodyPr>
            <a:normAutofit fontScale="90000"/>
          </a:bodyPr>
          <a:lstStyle/>
          <a:p>
            <a:r>
              <a:rPr lang="en-US" dirty="0" smtClean="0"/>
              <a:t>This is a Spartan King.  </a:t>
            </a:r>
            <a:br>
              <a:rPr lang="en-US" dirty="0" smtClean="0"/>
            </a:br>
            <a:r>
              <a:rPr lang="en-US" dirty="0" smtClean="0"/>
              <a:t>Based on the tone of this image, what mood are you in?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371600"/>
            <a:ext cx="4419133"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4431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There are countless MOODS created in literature, but here are a few:</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022" y="1371600"/>
            <a:ext cx="6403978" cy="5458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90420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you consider yourself to be athletic please stand up.  </a:t>
            </a:r>
            <a:endParaRPr lang="en-US" dirty="0"/>
          </a:p>
        </p:txBody>
      </p:sp>
      <p:sp>
        <p:nvSpPr>
          <p:cNvPr id="3" name="Content Placeholder 2"/>
          <p:cNvSpPr>
            <a:spLocks noGrp="1"/>
          </p:cNvSpPr>
          <p:nvPr>
            <p:ph sz="half" idx="1"/>
          </p:nvPr>
        </p:nvSpPr>
        <p:spPr/>
        <p:style>
          <a:lnRef idx="0">
            <a:schemeClr val="accent1"/>
          </a:lnRef>
          <a:fillRef idx="3">
            <a:schemeClr val="accent1"/>
          </a:fillRef>
          <a:effectRef idx="3">
            <a:schemeClr val="accent1"/>
          </a:effectRef>
          <a:fontRef idx="minor">
            <a:schemeClr val="lt1"/>
          </a:fontRef>
        </p:style>
        <p:txBody>
          <a:bodyPr/>
          <a:lstStyle/>
          <a:p>
            <a:pPr marL="0" indent="0">
              <a:buNone/>
            </a:pPr>
            <a:r>
              <a:rPr lang="en-US" sz="3600" dirty="0" smtClean="0">
                <a:latin typeface="Aharoni" panose="02010803020104030203" pitchFamily="2" charset="-79"/>
                <a:cs typeface="Aharoni" panose="02010803020104030203" pitchFamily="2" charset="-79"/>
              </a:rPr>
              <a:t>Implicit Details</a:t>
            </a:r>
          </a:p>
          <a:p>
            <a:r>
              <a:rPr lang="en-US" dirty="0" smtClean="0"/>
              <a:t>I have a feeling you are skilled at basketball.</a:t>
            </a:r>
            <a:endParaRPr lang="en-US" dirty="0"/>
          </a:p>
        </p:txBody>
      </p:sp>
      <p:sp>
        <p:nvSpPr>
          <p:cNvPr id="6" name="Content Placeholder 5"/>
          <p:cNvSpPr>
            <a:spLocks noGrp="1"/>
          </p:cNvSpPr>
          <p:nvPr>
            <p:ph sz="half" idx="2"/>
          </p:nvPr>
        </p:nvSpPr>
        <p:spPr/>
        <p:style>
          <a:lnRef idx="1">
            <a:schemeClr val="accent5"/>
          </a:lnRef>
          <a:fillRef idx="3">
            <a:schemeClr val="accent5"/>
          </a:fillRef>
          <a:effectRef idx="2">
            <a:schemeClr val="accent5"/>
          </a:effectRef>
          <a:fontRef idx="minor">
            <a:schemeClr val="lt1"/>
          </a:fontRef>
        </p:style>
        <p:txBody>
          <a:bodyPr/>
          <a:lstStyle/>
          <a:p>
            <a:pPr marL="0" indent="0">
              <a:buNone/>
            </a:pPr>
            <a:r>
              <a:rPr lang="en-US" sz="3600" dirty="0" smtClean="0">
                <a:latin typeface="Aharoni" panose="02010803020104030203" pitchFamily="2" charset="-79"/>
                <a:cs typeface="Aharoni" panose="02010803020104030203" pitchFamily="2" charset="-79"/>
              </a:rPr>
              <a:t>Explicit Details</a:t>
            </a:r>
          </a:p>
          <a:p>
            <a:pPr marL="0" indent="0">
              <a:buNone/>
            </a:pPr>
            <a:r>
              <a:rPr lang="en-US" dirty="0" smtClean="0"/>
              <a:t>Evidence to support this statement:</a:t>
            </a:r>
          </a:p>
          <a:p>
            <a:r>
              <a:rPr lang="en-US" dirty="0"/>
              <a:t> </a:t>
            </a:r>
          </a:p>
        </p:txBody>
      </p:sp>
    </p:spTree>
    <p:extLst>
      <p:ext uri="{BB962C8B-B14F-4D97-AF65-F5344CB8AC3E}">
        <p14:creationId xmlns:p14="http://schemas.microsoft.com/office/powerpoint/2010/main" val="399527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heel(1)">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heel(1)">
                                      <p:cBhvr>
                                        <p:cTn id="24"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What attributes do the explicit details share that contrasts them from the implicit detail?</a:t>
            </a:r>
            <a:endParaRPr lang="en-US" dirty="0"/>
          </a:p>
        </p:txBody>
      </p:sp>
      <p:sp>
        <p:nvSpPr>
          <p:cNvPr id="3" name="Content Placeholder 2"/>
          <p:cNvSpPr>
            <a:spLocks noGrp="1"/>
          </p:cNvSpPr>
          <p:nvPr>
            <p:ph sz="half" idx="1"/>
          </p:nvPr>
        </p:nvSpPr>
        <p:spPr>
          <a:xfrm>
            <a:off x="457200" y="1600201"/>
            <a:ext cx="4038600" cy="2362200"/>
          </a:xfrm>
        </p:spPr>
        <p:style>
          <a:lnRef idx="1">
            <a:schemeClr val="accent1"/>
          </a:lnRef>
          <a:fillRef idx="3">
            <a:schemeClr val="accent1"/>
          </a:fillRef>
          <a:effectRef idx="2">
            <a:schemeClr val="accent1"/>
          </a:effectRef>
          <a:fontRef idx="minor">
            <a:schemeClr val="lt1"/>
          </a:fontRef>
        </p:style>
        <p:txBody>
          <a:bodyPr>
            <a:normAutofit fontScale="92500" lnSpcReduction="20000"/>
          </a:bodyPr>
          <a:lstStyle/>
          <a:p>
            <a:pPr marL="0" indent="0">
              <a:buNone/>
            </a:pPr>
            <a:r>
              <a:rPr lang="en-US" sz="3600" dirty="0" smtClean="0">
                <a:latin typeface="Aharoni" panose="02010803020104030203" pitchFamily="2" charset="-79"/>
                <a:cs typeface="Aharoni" panose="02010803020104030203" pitchFamily="2" charset="-79"/>
              </a:rPr>
              <a:t>Implicit Details</a:t>
            </a:r>
          </a:p>
          <a:p>
            <a:r>
              <a:rPr lang="en-US" dirty="0" smtClean="0"/>
              <a:t>I have a feeling you are skilled at basketball.</a:t>
            </a:r>
            <a:endParaRPr lang="en-US" dirty="0"/>
          </a:p>
        </p:txBody>
      </p:sp>
      <p:sp>
        <p:nvSpPr>
          <p:cNvPr id="6" name="Content Placeholder 5"/>
          <p:cNvSpPr>
            <a:spLocks noGrp="1"/>
          </p:cNvSpPr>
          <p:nvPr>
            <p:ph sz="half" idx="2"/>
          </p:nvPr>
        </p:nvSpPr>
        <p:spPr>
          <a:xfrm>
            <a:off x="4724400" y="1646237"/>
            <a:ext cx="4038600" cy="3230563"/>
          </a:xfrm>
        </p:spPr>
        <p:style>
          <a:lnRef idx="1">
            <a:schemeClr val="accent5"/>
          </a:lnRef>
          <a:fillRef idx="3">
            <a:schemeClr val="accent5"/>
          </a:fillRef>
          <a:effectRef idx="2">
            <a:schemeClr val="accent5"/>
          </a:effectRef>
          <a:fontRef idx="minor">
            <a:schemeClr val="lt1"/>
          </a:fontRef>
        </p:style>
        <p:txBody>
          <a:bodyPr>
            <a:normAutofit fontScale="92500" lnSpcReduction="20000"/>
          </a:bodyPr>
          <a:lstStyle/>
          <a:p>
            <a:pPr marL="0" indent="0">
              <a:buNone/>
            </a:pPr>
            <a:r>
              <a:rPr lang="en-US" sz="3600" dirty="0" smtClean="0">
                <a:latin typeface="Aharoni" panose="02010803020104030203" pitchFamily="2" charset="-79"/>
                <a:cs typeface="Aharoni" panose="02010803020104030203" pitchFamily="2" charset="-79"/>
              </a:rPr>
              <a:t>Explicit Details</a:t>
            </a:r>
          </a:p>
          <a:p>
            <a:pPr marL="0" indent="0">
              <a:buNone/>
            </a:pPr>
            <a:r>
              <a:rPr lang="en-US" dirty="0" smtClean="0"/>
              <a:t>Evidence to support this statement:</a:t>
            </a:r>
          </a:p>
          <a:p>
            <a:r>
              <a:rPr lang="en-US" dirty="0" smtClean="0"/>
              <a:t>He is wearing basketball shorts.</a:t>
            </a:r>
          </a:p>
          <a:p>
            <a:r>
              <a:rPr lang="en-US" dirty="0" smtClean="0"/>
              <a:t>He is tall.</a:t>
            </a:r>
          </a:p>
          <a:p>
            <a:r>
              <a:rPr lang="en-US" dirty="0" smtClean="0"/>
              <a:t>He is wearing basketball shoes.</a:t>
            </a:r>
          </a:p>
          <a:p>
            <a:endParaRPr lang="en-US" dirty="0"/>
          </a:p>
          <a:p>
            <a:endParaRPr lang="en-US" dirty="0" smtClean="0"/>
          </a:p>
          <a:p>
            <a:endParaRPr lang="en-US" dirty="0"/>
          </a:p>
          <a:p>
            <a:endParaRPr lang="en-US" dirty="0"/>
          </a:p>
        </p:txBody>
      </p:sp>
      <p:sp>
        <p:nvSpPr>
          <p:cNvPr id="4" name="TextBox 3"/>
          <p:cNvSpPr txBox="1"/>
          <p:nvPr/>
        </p:nvSpPr>
        <p:spPr>
          <a:xfrm>
            <a:off x="533400" y="4191000"/>
            <a:ext cx="3962400" cy="95410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800" dirty="0" smtClean="0"/>
              <a:t>A detail we can’t really see, a vague detail</a:t>
            </a:r>
            <a:endParaRPr lang="en-US" sz="2800" dirty="0"/>
          </a:p>
        </p:txBody>
      </p:sp>
      <p:sp>
        <p:nvSpPr>
          <p:cNvPr id="5" name="TextBox 4"/>
          <p:cNvSpPr txBox="1"/>
          <p:nvPr/>
        </p:nvSpPr>
        <p:spPr>
          <a:xfrm>
            <a:off x="4876800" y="5145107"/>
            <a:ext cx="3429000" cy="138499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dirty="0"/>
              <a:t>more specific detail, details we can see, measurable details</a:t>
            </a:r>
          </a:p>
        </p:txBody>
      </p:sp>
    </p:spTree>
    <p:extLst>
      <p:ext uri="{BB962C8B-B14F-4D97-AF65-F5344CB8AC3E}">
        <p14:creationId xmlns:p14="http://schemas.microsoft.com/office/powerpoint/2010/main" val="69620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heel(1)">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heel(1)">
                                      <p:cBhvr>
                                        <p:cTn id="24"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Expert Definition—record this in your ISN</a:t>
            </a:r>
            <a:endParaRPr lang="en-US" dirty="0"/>
          </a:p>
        </p:txBody>
      </p:sp>
      <p:sp>
        <p:nvSpPr>
          <p:cNvPr id="3" name="Text Placeholder 2"/>
          <p:cNvSpPr>
            <a:spLocks noGrp="1"/>
          </p:cNvSpPr>
          <p:nvPr>
            <p:ph type="body" idx="1"/>
          </p:nvPr>
        </p:nvSpPr>
        <p:spPr/>
        <p:txBody>
          <a:bodyPr/>
          <a:lstStyle/>
          <a:p>
            <a:r>
              <a:rPr lang="en-US" dirty="0" smtClean="0"/>
              <a:t>Implicit details</a:t>
            </a:r>
            <a:endParaRPr lang="en-US" dirty="0"/>
          </a:p>
        </p:txBody>
      </p:sp>
      <p:sp>
        <p:nvSpPr>
          <p:cNvPr id="4" name="Content Placeholder 3"/>
          <p:cNvSpPr>
            <a:spLocks noGrp="1"/>
          </p:cNvSpPr>
          <p:nvPr>
            <p:ph sz="half" idx="2"/>
          </p:nvPr>
        </p:nvSpPr>
        <p:spPr/>
        <p:txBody>
          <a:bodyPr/>
          <a:lstStyle/>
          <a:p>
            <a:r>
              <a:rPr lang="en-US" dirty="0"/>
              <a:t>implied though not plainly expressed from </a:t>
            </a:r>
            <a:r>
              <a:rPr lang="en-US" dirty="0">
                <a:hlinkClick r:id="rId2" tooltip="Portrait_of_Dr._Gachet"/>
              </a:rPr>
              <a:t>The Oxford </a:t>
            </a:r>
            <a:r>
              <a:rPr lang="en-US" dirty="0" smtClean="0">
                <a:hlinkClick r:id="rId2" tooltip="Portrait_of_Dr._Gachet"/>
              </a:rPr>
              <a:t>Dictionary</a:t>
            </a:r>
            <a:endParaRPr lang="en-US" dirty="0" smtClean="0"/>
          </a:p>
        </p:txBody>
      </p:sp>
      <p:sp>
        <p:nvSpPr>
          <p:cNvPr id="5" name="Text Placeholder 4"/>
          <p:cNvSpPr>
            <a:spLocks noGrp="1"/>
          </p:cNvSpPr>
          <p:nvPr>
            <p:ph type="body" sz="quarter" idx="3"/>
          </p:nvPr>
        </p:nvSpPr>
        <p:spPr/>
        <p:txBody>
          <a:bodyPr/>
          <a:lstStyle/>
          <a:p>
            <a:r>
              <a:rPr lang="en-US" dirty="0" smtClean="0"/>
              <a:t>Explicit details</a:t>
            </a:r>
            <a:endParaRPr lang="en-US" dirty="0"/>
          </a:p>
        </p:txBody>
      </p:sp>
      <p:sp>
        <p:nvSpPr>
          <p:cNvPr id="6" name="Content Placeholder 5"/>
          <p:cNvSpPr>
            <a:spLocks noGrp="1"/>
          </p:cNvSpPr>
          <p:nvPr>
            <p:ph sz="quarter" idx="4"/>
          </p:nvPr>
        </p:nvSpPr>
        <p:spPr/>
        <p:txBody>
          <a:bodyPr/>
          <a:lstStyle/>
          <a:p>
            <a:r>
              <a:rPr lang="en-US" dirty="0"/>
              <a:t>stated clearly and in detail, leaving no room for confusion or doubt from </a:t>
            </a:r>
            <a:r>
              <a:rPr lang="en-US" dirty="0">
                <a:hlinkClick r:id="rId3"/>
              </a:rPr>
              <a:t>The Oxford </a:t>
            </a:r>
            <a:r>
              <a:rPr lang="en-US" dirty="0" smtClean="0">
                <a:hlinkClick r:id="rId3"/>
              </a:rPr>
              <a:t>Dictionary</a:t>
            </a:r>
            <a:endParaRPr lang="en-US" dirty="0"/>
          </a:p>
        </p:txBody>
      </p:sp>
    </p:spTree>
    <p:extLst>
      <p:ext uri="{BB962C8B-B14F-4D97-AF65-F5344CB8AC3E}">
        <p14:creationId xmlns:p14="http://schemas.microsoft.com/office/powerpoint/2010/main" val="34092111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142875"/>
            <a:ext cx="5524500" cy="657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4343400"/>
            <a:ext cx="1504950" cy="1200329"/>
          </a:xfrm>
          <a:prstGeom prst="rect">
            <a:avLst/>
          </a:prstGeom>
          <a:noFill/>
        </p:spPr>
        <p:txBody>
          <a:bodyPr wrap="square" rtlCol="0">
            <a:spAutoFit/>
          </a:bodyPr>
          <a:lstStyle/>
          <a:p>
            <a:r>
              <a:rPr lang="nl-NL" dirty="0" smtClean="0"/>
              <a:t>Portrait of Dr. Gachet, Vincent Van Gogh, 1890</a:t>
            </a:r>
            <a:endParaRPr lang="nl-NL" dirty="0"/>
          </a:p>
        </p:txBody>
      </p:sp>
    </p:spTree>
    <p:extLst>
      <p:ext uri="{BB962C8B-B14F-4D97-AF65-F5344CB8AC3E}">
        <p14:creationId xmlns:p14="http://schemas.microsoft.com/office/powerpoint/2010/main" val="1164389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142875"/>
            <a:ext cx="5524500" cy="657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4343400"/>
            <a:ext cx="1504950" cy="1200329"/>
          </a:xfrm>
          <a:prstGeom prst="rect">
            <a:avLst/>
          </a:prstGeom>
          <a:noFill/>
        </p:spPr>
        <p:txBody>
          <a:bodyPr wrap="square" rtlCol="0">
            <a:spAutoFit/>
          </a:bodyPr>
          <a:lstStyle/>
          <a:p>
            <a:r>
              <a:rPr lang="nl-NL" dirty="0" smtClean="0"/>
              <a:t>Portrait of Dr. Gachet, Vincent Van Gogh, 1890</a:t>
            </a:r>
            <a:endParaRPr lang="nl-NL" dirty="0"/>
          </a:p>
        </p:txBody>
      </p:sp>
      <p:sp>
        <p:nvSpPr>
          <p:cNvPr id="3" name="TextBox 2"/>
          <p:cNvSpPr txBox="1"/>
          <p:nvPr/>
        </p:nvSpPr>
        <p:spPr>
          <a:xfrm>
            <a:off x="4343400" y="849791"/>
            <a:ext cx="4648200"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What is the man’s mood?</a:t>
            </a:r>
            <a:endParaRPr lang="en-US" sz="2800" dirty="0"/>
          </a:p>
        </p:txBody>
      </p:sp>
    </p:spTree>
    <p:extLst>
      <p:ext uri="{BB962C8B-B14F-4D97-AF65-F5344CB8AC3E}">
        <p14:creationId xmlns:p14="http://schemas.microsoft.com/office/powerpoint/2010/main" val="23538118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142875"/>
            <a:ext cx="5524500" cy="657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4343400"/>
            <a:ext cx="1504950" cy="1200329"/>
          </a:xfrm>
          <a:prstGeom prst="rect">
            <a:avLst/>
          </a:prstGeom>
          <a:noFill/>
        </p:spPr>
        <p:txBody>
          <a:bodyPr wrap="square" rtlCol="0">
            <a:spAutoFit/>
          </a:bodyPr>
          <a:lstStyle/>
          <a:p>
            <a:r>
              <a:rPr lang="nl-NL" dirty="0" smtClean="0"/>
              <a:t>Portrait of Dr. Gachet, Vincent Van Gogh, 1890</a:t>
            </a:r>
            <a:endParaRPr lang="nl-NL" dirty="0"/>
          </a:p>
        </p:txBody>
      </p:sp>
      <p:sp>
        <p:nvSpPr>
          <p:cNvPr id="3" name="TextBox 2"/>
          <p:cNvSpPr txBox="1"/>
          <p:nvPr/>
        </p:nvSpPr>
        <p:spPr>
          <a:xfrm>
            <a:off x="5105400" y="849791"/>
            <a:ext cx="3886200" cy="2062103"/>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Implicit Details:</a:t>
            </a:r>
          </a:p>
          <a:p>
            <a:pPr algn="ctr"/>
            <a:r>
              <a:rPr lang="en-US" sz="2800" dirty="0" smtClean="0"/>
              <a:t>What is the man’s mood?</a:t>
            </a:r>
          </a:p>
          <a:p>
            <a:pPr marL="457200" indent="-457200" algn="ctr">
              <a:buFont typeface="Arial" panose="020B0604020202020204" pitchFamily="34" charset="0"/>
              <a:buChar char="•"/>
            </a:pPr>
            <a:r>
              <a:rPr lang="en-US" sz="2400" dirty="0" smtClean="0"/>
              <a:t>He’s sad</a:t>
            </a:r>
          </a:p>
          <a:p>
            <a:pPr marL="457200" indent="-457200" algn="ctr">
              <a:buFont typeface="Arial" panose="020B0604020202020204" pitchFamily="34" charset="0"/>
              <a:buChar char="•"/>
            </a:pPr>
            <a:r>
              <a:rPr lang="en-US" sz="2400" dirty="0" smtClean="0"/>
              <a:t>He’s unhappy</a:t>
            </a:r>
          </a:p>
          <a:p>
            <a:pPr marL="457200" indent="-457200" algn="ctr">
              <a:buFont typeface="Arial" panose="020B0604020202020204" pitchFamily="34" charset="0"/>
              <a:buChar char="•"/>
            </a:pPr>
            <a:r>
              <a:rPr lang="en-US" sz="2400" dirty="0" smtClean="0"/>
              <a:t>He’s distraught!</a:t>
            </a:r>
            <a:endParaRPr lang="en-US" sz="2400" dirty="0"/>
          </a:p>
        </p:txBody>
      </p:sp>
    </p:spTree>
    <p:extLst>
      <p:ext uri="{BB962C8B-B14F-4D97-AF65-F5344CB8AC3E}">
        <p14:creationId xmlns:p14="http://schemas.microsoft.com/office/powerpoint/2010/main" val="17086272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
            <a:ext cx="5524500" cy="657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4343400"/>
            <a:ext cx="1504950" cy="1200329"/>
          </a:xfrm>
          <a:prstGeom prst="rect">
            <a:avLst/>
          </a:prstGeom>
          <a:noFill/>
        </p:spPr>
        <p:txBody>
          <a:bodyPr wrap="square" rtlCol="0">
            <a:spAutoFit/>
          </a:bodyPr>
          <a:lstStyle/>
          <a:p>
            <a:r>
              <a:rPr lang="nl-NL" dirty="0" smtClean="0"/>
              <a:t>Portrait of Dr. Gachet, Vincent Van Gogh, 1890</a:t>
            </a:r>
            <a:endParaRPr lang="nl-NL" dirty="0"/>
          </a:p>
        </p:txBody>
      </p:sp>
      <p:sp>
        <p:nvSpPr>
          <p:cNvPr id="3" name="TextBox 2"/>
          <p:cNvSpPr txBox="1"/>
          <p:nvPr/>
        </p:nvSpPr>
        <p:spPr>
          <a:xfrm>
            <a:off x="6629400" y="1204686"/>
            <a:ext cx="2362200" cy="3046988"/>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2400" dirty="0" smtClean="0"/>
              <a:t>Give me explicit details to prove your point.  Remember explicit details are ones that are on the surface or we can “point” to.</a:t>
            </a:r>
            <a:endParaRPr lang="en-US" sz="2400" dirty="0"/>
          </a:p>
        </p:txBody>
      </p:sp>
    </p:spTree>
    <p:extLst>
      <p:ext uri="{BB962C8B-B14F-4D97-AF65-F5344CB8AC3E}">
        <p14:creationId xmlns:p14="http://schemas.microsoft.com/office/powerpoint/2010/main" val="1284688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 will have 9 tabs to fill.  Remember, we overlapped one tab.</a:t>
            </a:r>
            <a:endParaRPr lang="en-US" dirty="0"/>
          </a:p>
        </p:txBody>
      </p:sp>
      <p:sp>
        <p:nvSpPr>
          <p:cNvPr id="3" name="Content Placeholder 2"/>
          <p:cNvSpPr>
            <a:spLocks noGrp="1"/>
          </p:cNvSpPr>
          <p:nvPr>
            <p:ph idx="1"/>
          </p:nvPr>
        </p:nvSpPr>
        <p:spPr/>
        <p:txBody>
          <a:bodyPr/>
          <a:lstStyle/>
          <a:p>
            <a:r>
              <a:rPr lang="en-US" dirty="0" smtClean="0"/>
              <a:t>Your tabs should be labeled as followed:</a:t>
            </a:r>
          </a:p>
          <a:p>
            <a:pPr marL="457200" indent="-457200">
              <a:buFont typeface="+mj-lt"/>
              <a:buAutoNum type="arabicPeriod"/>
            </a:pPr>
            <a:r>
              <a:rPr lang="en-US" dirty="0" smtClean="0"/>
              <a:t>Parts of Speech by, your name</a:t>
            </a:r>
          </a:p>
          <a:p>
            <a:pPr marL="457200" indent="-457200">
              <a:buFont typeface="+mj-lt"/>
              <a:buAutoNum type="arabicPeriod"/>
            </a:pPr>
            <a:r>
              <a:rPr lang="en-US" dirty="0" smtClean="0"/>
              <a:t>Interjections</a:t>
            </a:r>
          </a:p>
          <a:p>
            <a:pPr marL="457200" indent="-457200">
              <a:buFont typeface="+mj-lt"/>
              <a:buAutoNum type="arabicPeriod"/>
            </a:pPr>
            <a:r>
              <a:rPr lang="en-US" dirty="0" smtClean="0"/>
              <a:t>Conjunctions</a:t>
            </a:r>
          </a:p>
          <a:p>
            <a:pPr marL="457200" indent="-457200">
              <a:buFont typeface="+mj-lt"/>
              <a:buAutoNum type="arabicPeriod"/>
            </a:pPr>
            <a:r>
              <a:rPr lang="en-US" dirty="0" smtClean="0"/>
              <a:t>Verbs</a:t>
            </a:r>
          </a:p>
          <a:p>
            <a:pPr marL="457200" indent="-457200">
              <a:buFont typeface="+mj-lt"/>
              <a:buAutoNum type="arabicPeriod"/>
            </a:pPr>
            <a:r>
              <a:rPr lang="en-US" dirty="0" smtClean="0"/>
              <a:t>Nouns</a:t>
            </a:r>
          </a:p>
          <a:p>
            <a:pPr marL="457200" indent="-457200">
              <a:buFont typeface="+mj-lt"/>
              <a:buAutoNum type="arabicPeriod"/>
            </a:pPr>
            <a:r>
              <a:rPr lang="en-US" dirty="0" smtClean="0"/>
              <a:t>Adjectives</a:t>
            </a:r>
          </a:p>
          <a:p>
            <a:pPr marL="457200" indent="-457200">
              <a:buFont typeface="+mj-lt"/>
              <a:buAutoNum type="arabicPeriod"/>
            </a:pPr>
            <a:r>
              <a:rPr lang="en-US" dirty="0" smtClean="0"/>
              <a:t>Adverbs</a:t>
            </a:r>
          </a:p>
          <a:p>
            <a:pPr marL="457200" indent="-457200">
              <a:buFont typeface="+mj-lt"/>
              <a:buAutoNum type="arabicPeriod"/>
            </a:pPr>
            <a:r>
              <a:rPr lang="en-US" dirty="0" smtClean="0"/>
              <a:t>Prepositions</a:t>
            </a:r>
          </a:p>
          <a:p>
            <a:pPr marL="457200" indent="-457200">
              <a:buFont typeface="+mj-lt"/>
              <a:buAutoNum type="arabicPeriod"/>
            </a:pPr>
            <a:r>
              <a:rPr lang="en-US" dirty="0" smtClean="0"/>
              <a:t>Pronouns</a:t>
            </a:r>
            <a:endParaRPr lang="en-US" dirty="0"/>
          </a:p>
        </p:txBody>
      </p:sp>
    </p:spTree>
    <p:extLst>
      <p:ext uri="{BB962C8B-B14F-4D97-AF65-F5344CB8AC3E}">
        <p14:creationId xmlns:p14="http://schemas.microsoft.com/office/powerpoint/2010/main" val="40612794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52400"/>
            <a:ext cx="5524500" cy="657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2400" y="4343400"/>
            <a:ext cx="1504950" cy="1200329"/>
          </a:xfrm>
          <a:prstGeom prst="rect">
            <a:avLst/>
          </a:prstGeom>
          <a:noFill/>
        </p:spPr>
        <p:txBody>
          <a:bodyPr wrap="square" rtlCol="0">
            <a:spAutoFit/>
          </a:bodyPr>
          <a:lstStyle/>
          <a:p>
            <a:r>
              <a:rPr lang="nl-NL" dirty="0" smtClean="0"/>
              <a:t>Portrait of Dr. Gachet, Vincent Van Gogh, 1890</a:t>
            </a:r>
            <a:endParaRPr lang="nl-NL" dirty="0"/>
          </a:p>
        </p:txBody>
      </p:sp>
      <p:sp>
        <p:nvSpPr>
          <p:cNvPr id="3" name="TextBox 2"/>
          <p:cNvSpPr txBox="1"/>
          <p:nvPr/>
        </p:nvSpPr>
        <p:spPr>
          <a:xfrm>
            <a:off x="6629400" y="1204686"/>
            <a:ext cx="2362200" cy="3785652"/>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2400" dirty="0" smtClean="0"/>
              <a:t>Explicit Details:</a:t>
            </a:r>
          </a:p>
          <a:p>
            <a:pPr marL="342900" indent="-342900">
              <a:buFont typeface="Arial" panose="020B0604020202020204" pitchFamily="34" charset="0"/>
              <a:buChar char="•"/>
            </a:pPr>
            <a:r>
              <a:rPr lang="en-US" sz="2400" dirty="0"/>
              <a:t>His eyes are sloping down.</a:t>
            </a:r>
          </a:p>
          <a:p>
            <a:pPr marL="342900" indent="-342900">
              <a:buFont typeface="Arial" panose="020B0604020202020204" pitchFamily="34" charset="0"/>
              <a:buChar char="•"/>
            </a:pPr>
            <a:r>
              <a:rPr lang="en-US" sz="2400" dirty="0"/>
              <a:t>His head is resting on his hand.</a:t>
            </a:r>
          </a:p>
          <a:p>
            <a:pPr marL="342900" indent="-342900">
              <a:buFont typeface="Arial" panose="020B0604020202020204" pitchFamily="34" charset="0"/>
              <a:buChar char="•"/>
            </a:pPr>
            <a:r>
              <a:rPr lang="en-US" sz="2400" dirty="0"/>
              <a:t>The picture is blue.</a:t>
            </a:r>
          </a:p>
          <a:p>
            <a:pPr marL="342900" indent="-342900">
              <a:buFont typeface="Arial" panose="020B0604020202020204" pitchFamily="34" charset="0"/>
              <a:buChar char="•"/>
            </a:pPr>
            <a:r>
              <a:rPr lang="en-US" sz="2400" dirty="0"/>
              <a:t>The man is frowning</a:t>
            </a:r>
            <a:r>
              <a:rPr lang="en-US" sz="2400" dirty="0" smtClean="0"/>
              <a:t>.</a:t>
            </a:r>
            <a:endParaRPr lang="en-US" sz="2400" dirty="0"/>
          </a:p>
        </p:txBody>
      </p:sp>
    </p:spTree>
    <p:extLst>
      <p:ext uri="{BB962C8B-B14F-4D97-AF65-F5344CB8AC3E}">
        <p14:creationId xmlns:p14="http://schemas.microsoft.com/office/powerpoint/2010/main" val="5442982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you are going to turn these details into a well written paragraph.</a:t>
            </a:r>
            <a:endParaRPr lang="en-US" dirty="0"/>
          </a:p>
        </p:txBody>
      </p:sp>
      <p:sp>
        <p:nvSpPr>
          <p:cNvPr id="3" name="Content Placeholder 2"/>
          <p:cNvSpPr>
            <a:spLocks noGrp="1"/>
          </p:cNvSpPr>
          <p:nvPr>
            <p:ph idx="1"/>
          </p:nvPr>
        </p:nvSpPr>
        <p:spPr/>
        <p:txBody>
          <a:bodyPr/>
          <a:lstStyle/>
          <a:p>
            <a:r>
              <a:rPr lang="en-US" dirty="0" smtClean="0"/>
              <a:t>The implicit detail becomes the topic sentence.</a:t>
            </a:r>
          </a:p>
          <a:p>
            <a:r>
              <a:rPr lang="en-US" dirty="0" smtClean="0"/>
              <a:t>Next the explicit details prove the topic is true.</a:t>
            </a:r>
          </a:p>
          <a:p>
            <a:endParaRPr lang="en-US" dirty="0" smtClean="0"/>
          </a:p>
          <a:p>
            <a:endParaRPr lang="en-US" dirty="0"/>
          </a:p>
          <a:p>
            <a:endParaRPr lang="en-US" dirty="0" smtClean="0"/>
          </a:p>
          <a:p>
            <a:pPr marL="0" indent="0">
              <a:buNone/>
            </a:pPr>
            <a:endParaRPr lang="en-US" dirty="0"/>
          </a:p>
          <a:p>
            <a:pPr marL="0" indent="0">
              <a:buNone/>
            </a:pPr>
            <a:r>
              <a:rPr lang="en-US" dirty="0"/>
              <a:t>Dr. </a:t>
            </a:r>
            <a:r>
              <a:rPr lang="en-US" dirty="0" err="1"/>
              <a:t>Gachet</a:t>
            </a:r>
            <a:r>
              <a:rPr lang="en-US" dirty="0"/>
              <a:t> is a distraught man. Van Gogh shows this through Dr. </a:t>
            </a:r>
            <a:r>
              <a:rPr lang="en-US" dirty="0" err="1"/>
              <a:t>Gachet’s</a:t>
            </a:r>
            <a:r>
              <a:rPr lang="en-US" dirty="0"/>
              <a:t> frown. The downward slope of his eyes also demonstrates sadness. Finally, Dr. </a:t>
            </a:r>
            <a:r>
              <a:rPr lang="en-US" dirty="0" err="1"/>
              <a:t>Gachet</a:t>
            </a:r>
            <a:r>
              <a:rPr lang="en-US" dirty="0"/>
              <a:t> is resting his head in his hand in a way that confirms his unhappiness.</a:t>
            </a:r>
          </a:p>
        </p:txBody>
      </p:sp>
    </p:spTree>
    <p:extLst>
      <p:ext uri="{BB962C8B-B14F-4D97-AF65-F5344CB8AC3E}">
        <p14:creationId xmlns:p14="http://schemas.microsoft.com/office/powerpoint/2010/main" val="270286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8" y="852488"/>
            <a:ext cx="858202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5800" y="6248400"/>
            <a:ext cx="6477000" cy="369332"/>
          </a:xfrm>
          <a:prstGeom prst="rect">
            <a:avLst/>
          </a:prstGeom>
          <a:noFill/>
        </p:spPr>
        <p:txBody>
          <a:bodyPr wrap="square" rtlCol="0">
            <a:spAutoFit/>
          </a:bodyPr>
          <a:lstStyle/>
          <a:p>
            <a:r>
              <a:rPr lang="en-US" dirty="0"/>
              <a:t>The Gulf Stream, Winslow Homer, 1899, oil</a:t>
            </a:r>
          </a:p>
        </p:txBody>
      </p:sp>
      <p:sp>
        <p:nvSpPr>
          <p:cNvPr id="5" name="TextBox 4"/>
          <p:cNvSpPr txBox="1"/>
          <p:nvPr/>
        </p:nvSpPr>
        <p:spPr>
          <a:xfrm>
            <a:off x="2514600" y="326571"/>
            <a:ext cx="4648200"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What is the man’s mood?</a:t>
            </a:r>
            <a:endParaRPr lang="en-US" sz="2800" dirty="0"/>
          </a:p>
        </p:txBody>
      </p:sp>
    </p:spTree>
    <p:extLst>
      <p:ext uri="{BB962C8B-B14F-4D97-AF65-F5344CB8AC3E}">
        <p14:creationId xmlns:p14="http://schemas.microsoft.com/office/powerpoint/2010/main" val="682966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609600"/>
            <a:ext cx="7753928"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85800" y="6324600"/>
            <a:ext cx="4724400" cy="369332"/>
          </a:xfrm>
          <a:prstGeom prst="rect">
            <a:avLst/>
          </a:prstGeom>
          <a:noFill/>
        </p:spPr>
        <p:txBody>
          <a:bodyPr wrap="square" rtlCol="0">
            <a:spAutoFit/>
          </a:bodyPr>
          <a:lstStyle/>
          <a:p>
            <a:r>
              <a:rPr lang="en-US" dirty="0"/>
              <a:t>After the Hurricane, Winslow Homer, 1899</a:t>
            </a:r>
          </a:p>
        </p:txBody>
      </p:sp>
      <p:sp>
        <p:nvSpPr>
          <p:cNvPr id="4" name="TextBox 3"/>
          <p:cNvSpPr txBox="1"/>
          <p:nvPr/>
        </p:nvSpPr>
        <p:spPr>
          <a:xfrm>
            <a:off x="2086264" y="77189"/>
            <a:ext cx="4648200" cy="523220"/>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sz="2800" dirty="0" smtClean="0"/>
              <a:t>What is the man’s mood?</a:t>
            </a:r>
            <a:endParaRPr lang="en-US" sz="2800" dirty="0"/>
          </a:p>
        </p:txBody>
      </p:sp>
    </p:spTree>
    <p:extLst>
      <p:ext uri="{BB962C8B-B14F-4D97-AF65-F5344CB8AC3E}">
        <p14:creationId xmlns:p14="http://schemas.microsoft.com/office/powerpoint/2010/main" val="5787996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Limbo</a:t>
            </a:r>
            <a:br>
              <a:rPr lang="en-US" dirty="0" smtClean="0">
                <a:hlinkClick r:id="rId2"/>
              </a:rPr>
            </a:br>
            <a:r>
              <a:rPr lang="en-US" dirty="0" smtClean="0">
                <a:hlinkClick r:id="rId2"/>
              </a:rPr>
              <a:t>http</a:t>
            </a:r>
            <a:r>
              <a:rPr lang="en-US" dirty="0">
                <a:hlinkClick r:id="rId2"/>
              </a:rPr>
              <a:t>://</a:t>
            </a:r>
            <a:r>
              <a:rPr lang="en-US" dirty="0" smtClean="0">
                <a:hlinkClick r:id="rId2"/>
              </a:rPr>
              <a:t>youtu.be/Y4HSyVXKYz8</a:t>
            </a:r>
            <a:r>
              <a:rPr lang="en-US" dirty="0" smtClean="0"/>
              <a:t> </a:t>
            </a:r>
            <a:endParaRPr lang="en-US" dirty="0"/>
          </a:p>
        </p:txBody>
      </p:sp>
      <p:sp>
        <p:nvSpPr>
          <p:cNvPr id="3" name="Text Placeholder 2"/>
          <p:cNvSpPr>
            <a:spLocks noGrp="1"/>
          </p:cNvSpPr>
          <p:nvPr>
            <p:ph type="body" idx="1"/>
          </p:nvPr>
        </p:nvSpPr>
        <p:spPr/>
        <p:txBody>
          <a:bodyPr/>
          <a:lstStyle/>
          <a:p>
            <a:r>
              <a:rPr lang="en-US" dirty="0" smtClean="0"/>
              <a:t>Implicit Details</a:t>
            </a:r>
            <a:endParaRPr lang="en-US" dirty="0"/>
          </a:p>
        </p:txBody>
      </p:sp>
      <p:sp>
        <p:nvSpPr>
          <p:cNvPr id="4" name="Content Placeholder 3"/>
          <p:cNvSpPr>
            <a:spLocks noGrp="1"/>
          </p:cNvSpPr>
          <p:nvPr>
            <p:ph sz="half" idx="2"/>
          </p:nvPr>
        </p:nvSpPr>
        <p:spPr/>
        <p:txBody>
          <a:bodyPr/>
          <a:lstStyle/>
          <a:p>
            <a:endParaRPr lang="en-US" dirty="0"/>
          </a:p>
        </p:txBody>
      </p:sp>
      <p:sp>
        <p:nvSpPr>
          <p:cNvPr id="5" name="Text Placeholder 4"/>
          <p:cNvSpPr>
            <a:spLocks noGrp="1"/>
          </p:cNvSpPr>
          <p:nvPr>
            <p:ph type="body" sz="quarter" idx="3"/>
          </p:nvPr>
        </p:nvSpPr>
        <p:spPr/>
        <p:txBody>
          <a:bodyPr/>
          <a:lstStyle/>
          <a:p>
            <a:r>
              <a:rPr lang="en-US" dirty="0" smtClean="0"/>
              <a:t>Explicit Details</a:t>
            </a:r>
            <a:endParaRPr lang="en-US" dirty="0"/>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33196870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Paragraph—Remember </a:t>
            </a:r>
            <a:r>
              <a:rPr lang="en-US" sz="2800" b="0" dirty="0"/>
              <a:t>implicit is the topic sentence and explicit is the supporting sentences</a:t>
            </a:r>
            <a:endParaRPr lang="en-US" sz="28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7988646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hlinkClick r:id="rId2"/>
              </a:rPr>
              <a:t>Little Big Planet 2</a:t>
            </a:r>
            <a:br>
              <a:rPr lang="en-US" dirty="0" smtClean="0">
                <a:hlinkClick r:id="rId2"/>
              </a:rPr>
            </a:br>
            <a:r>
              <a:rPr lang="en-US" dirty="0" smtClean="0">
                <a:hlinkClick r:id="rId2"/>
              </a:rPr>
              <a:t>http</a:t>
            </a:r>
            <a:r>
              <a:rPr lang="en-US" dirty="0">
                <a:hlinkClick r:id="rId2"/>
              </a:rPr>
              <a:t>://</a:t>
            </a:r>
            <a:r>
              <a:rPr lang="en-US" dirty="0" smtClean="0">
                <a:hlinkClick r:id="rId2"/>
              </a:rPr>
              <a:t>youtu.be/Ky-JUL0SDDs</a:t>
            </a:r>
            <a:r>
              <a:rPr lang="en-US" dirty="0" smtClean="0"/>
              <a:t> </a:t>
            </a:r>
            <a:endParaRPr lang="en-US" dirty="0"/>
          </a:p>
        </p:txBody>
      </p:sp>
      <p:sp>
        <p:nvSpPr>
          <p:cNvPr id="3" name="Text Placeholder 2"/>
          <p:cNvSpPr>
            <a:spLocks noGrp="1"/>
          </p:cNvSpPr>
          <p:nvPr>
            <p:ph type="body" idx="1"/>
          </p:nvPr>
        </p:nvSpPr>
        <p:spPr/>
        <p:txBody>
          <a:bodyPr/>
          <a:lstStyle/>
          <a:p>
            <a:r>
              <a:rPr lang="en-US" dirty="0" smtClean="0"/>
              <a:t>Implicit Details</a:t>
            </a:r>
            <a:endParaRPr lang="en-US" dirty="0"/>
          </a:p>
        </p:txBody>
      </p:sp>
      <p:sp>
        <p:nvSpPr>
          <p:cNvPr id="4" name="Content Placeholder 3"/>
          <p:cNvSpPr>
            <a:spLocks noGrp="1"/>
          </p:cNvSpPr>
          <p:nvPr>
            <p:ph sz="half" idx="2"/>
          </p:nvPr>
        </p:nvSpPr>
        <p:spPr/>
        <p:txBody>
          <a:bodyPr/>
          <a:lstStyle/>
          <a:p>
            <a:endParaRPr lang="en-US"/>
          </a:p>
        </p:txBody>
      </p:sp>
      <p:sp>
        <p:nvSpPr>
          <p:cNvPr id="5" name="Text Placeholder 4"/>
          <p:cNvSpPr>
            <a:spLocks noGrp="1"/>
          </p:cNvSpPr>
          <p:nvPr>
            <p:ph type="body" sz="quarter" idx="3"/>
          </p:nvPr>
        </p:nvSpPr>
        <p:spPr/>
        <p:txBody>
          <a:bodyPr/>
          <a:lstStyle/>
          <a:p>
            <a:r>
              <a:rPr lang="en-US" dirty="0" smtClean="0"/>
              <a:t>Explicit Details</a:t>
            </a:r>
            <a:endParaRPr lang="en-US" dirty="0"/>
          </a:p>
        </p:txBody>
      </p:sp>
      <p:sp>
        <p:nvSpPr>
          <p:cNvPr id="6" name="Content Placeholder 5"/>
          <p:cNvSpPr>
            <a:spLocks noGrp="1"/>
          </p:cNvSpPr>
          <p:nvPr>
            <p:ph sz="quarter" idx="4"/>
          </p:nvPr>
        </p:nvSpPr>
        <p:spPr/>
        <p:txBody>
          <a:bodyPr/>
          <a:lstStyle/>
          <a:p>
            <a:endParaRPr lang="en-US"/>
          </a:p>
        </p:txBody>
      </p:sp>
    </p:spTree>
    <p:extLst>
      <p:ext uri="{BB962C8B-B14F-4D97-AF65-F5344CB8AC3E}">
        <p14:creationId xmlns:p14="http://schemas.microsoft.com/office/powerpoint/2010/main" val="3778037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Paragraph—Remember </a:t>
            </a:r>
            <a:r>
              <a:rPr lang="en-US" sz="2800" b="0" dirty="0"/>
              <a:t>implicit is the topic sentence and explicit is the supporting sentences</a:t>
            </a:r>
            <a:endParaRPr lang="en-US" sz="28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1241544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2"/>
              </a:rPr>
              <a:t>http://</a:t>
            </a:r>
            <a:r>
              <a:rPr lang="en-US" dirty="0" smtClean="0">
                <a:hlinkClick r:id="rId2"/>
              </a:rPr>
              <a:t>www.wingclips.com/movie-clips/jaws/a-bigger-boat</a:t>
            </a:r>
            <a:r>
              <a:rPr lang="en-US" dirty="0" smtClean="0"/>
              <a:t> </a:t>
            </a:r>
            <a:endParaRPr lang="en-US" dirty="0"/>
          </a:p>
        </p:txBody>
      </p:sp>
      <p:sp>
        <p:nvSpPr>
          <p:cNvPr id="4" name="Text Placeholder 2"/>
          <p:cNvSpPr txBox="1">
            <a:spLocks/>
          </p:cNvSpPr>
          <p:nvPr/>
        </p:nvSpPr>
        <p:spPr>
          <a:xfrm>
            <a:off x="457200" y="1535113"/>
            <a:ext cx="4040188" cy="63976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en-US" smtClean="0"/>
              <a:t>Implicit Details</a:t>
            </a:r>
            <a:endParaRPr lang="en-US" dirty="0"/>
          </a:p>
        </p:txBody>
      </p:sp>
      <p:sp>
        <p:nvSpPr>
          <p:cNvPr id="5" name="Content Placeholder 3"/>
          <p:cNvSpPr>
            <a:spLocks noGrp="1"/>
          </p:cNvSpPr>
          <p:nvPr>
            <p:ph sz="half" idx="4294967295"/>
          </p:nvPr>
        </p:nvSpPr>
        <p:spPr>
          <a:xfrm>
            <a:off x="457200" y="2174875"/>
            <a:ext cx="4040188" cy="3951288"/>
          </a:xfrm>
          <a:prstGeom prst="rect">
            <a:avLst/>
          </a:prstGeom>
        </p:spPr>
        <p:txBody>
          <a:bodyPr/>
          <a:lstStyle/>
          <a:p>
            <a:endParaRPr lang="en-US" dirty="0"/>
          </a:p>
        </p:txBody>
      </p:sp>
      <p:sp>
        <p:nvSpPr>
          <p:cNvPr id="6" name="Text Placeholder 4"/>
          <p:cNvSpPr txBox="1">
            <a:spLocks/>
          </p:cNvSpPr>
          <p:nvPr/>
        </p:nvSpPr>
        <p:spPr>
          <a:xfrm>
            <a:off x="4645025" y="1535113"/>
            <a:ext cx="4041775" cy="639762"/>
          </a:xfrm>
          <a:prstGeom prst="rect">
            <a:avLst/>
          </a:prstGeom>
        </p:spPr>
        <p:txBody>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en-US" smtClean="0"/>
              <a:t>Explicit Details</a:t>
            </a:r>
            <a:endParaRPr lang="en-US" dirty="0"/>
          </a:p>
        </p:txBody>
      </p:sp>
      <p:sp>
        <p:nvSpPr>
          <p:cNvPr id="7" name="Content Placeholder 5"/>
          <p:cNvSpPr>
            <a:spLocks noGrp="1"/>
          </p:cNvSpPr>
          <p:nvPr>
            <p:ph sz="quarter" idx="4294967295"/>
          </p:nvPr>
        </p:nvSpPr>
        <p:spPr>
          <a:xfrm>
            <a:off x="4645025" y="2174875"/>
            <a:ext cx="4041775" cy="3951288"/>
          </a:xfrm>
          <a:prstGeom prst="rect">
            <a:avLst/>
          </a:prstGeom>
        </p:spPr>
        <p:txBody>
          <a:bodyPr/>
          <a:lstStyle/>
          <a:p>
            <a:endParaRPr lang="en-US"/>
          </a:p>
        </p:txBody>
      </p:sp>
    </p:spTree>
    <p:extLst>
      <p:ext uri="{BB962C8B-B14F-4D97-AF65-F5344CB8AC3E}">
        <p14:creationId xmlns:p14="http://schemas.microsoft.com/office/powerpoint/2010/main" val="9855789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hlinkClick r:id="rId2"/>
              </a:rPr>
              <a:t>http://</a:t>
            </a:r>
            <a:r>
              <a:rPr lang="en-US" dirty="0" smtClean="0">
                <a:hlinkClick r:id="rId2"/>
              </a:rPr>
              <a:t>www.wingclips.com/movie-clips/fireproof/train-rescue</a:t>
            </a:r>
            <a:r>
              <a:rPr lang="en-US" dirty="0" smtClean="0"/>
              <a:t> </a:t>
            </a:r>
            <a:endParaRPr lang="en-US" dirty="0"/>
          </a:p>
        </p:txBody>
      </p:sp>
      <p:sp>
        <p:nvSpPr>
          <p:cNvPr id="4" name="Text Placeholder 2"/>
          <p:cNvSpPr txBox="1">
            <a:spLocks/>
          </p:cNvSpPr>
          <p:nvPr/>
        </p:nvSpPr>
        <p:spPr>
          <a:xfrm>
            <a:off x="457200" y="1535113"/>
            <a:ext cx="4040188" cy="639762"/>
          </a:xfrm>
          <a:prstGeom prst="rect">
            <a:avLst/>
          </a:prstGeom>
        </p:spPr>
        <p:txBody>
          <a:bodyPr vert="horz" lIns="91440" tIns="45720" rIns="91440" bIns="45720" rtlCol="0">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en-US" smtClean="0"/>
              <a:t>Implicit Details</a:t>
            </a:r>
            <a:endParaRPr lang="en-US" dirty="0"/>
          </a:p>
        </p:txBody>
      </p:sp>
      <p:sp>
        <p:nvSpPr>
          <p:cNvPr id="5" name="Content Placeholder 3"/>
          <p:cNvSpPr>
            <a:spLocks noGrp="1"/>
          </p:cNvSpPr>
          <p:nvPr>
            <p:ph sz="half" idx="4294967295"/>
          </p:nvPr>
        </p:nvSpPr>
        <p:spPr>
          <a:xfrm>
            <a:off x="457200" y="2174875"/>
            <a:ext cx="4040188" cy="3951288"/>
          </a:xfrm>
          <a:prstGeom prst="rect">
            <a:avLst/>
          </a:prstGeom>
        </p:spPr>
        <p:txBody>
          <a:bodyPr/>
          <a:lstStyle/>
          <a:p>
            <a:endParaRPr lang="en-US" dirty="0"/>
          </a:p>
        </p:txBody>
      </p:sp>
      <p:sp>
        <p:nvSpPr>
          <p:cNvPr id="6" name="Text Placeholder 4"/>
          <p:cNvSpPr txBox="1">
            <a:spLocks/>
          </p:cNvSpPr>
          <p:nvPr/>
        </p:nvSpPr>
        <p:spPr>
          <a:xfrm>
            <a:off x="4645025" y="1535113"/>
            <a:ext cx="4041775" cy="639762"/>
          </a:xfrm>
          <a:prstGeom prst="rect">
            <a:avLst/>
          </a:prstGeom>
        </p:spPr>
        <p:txBody>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r>
              <a:rPr lang="en-US" smtClean="0"/>
              <a:t>Explicit Details</a:t>
            </a:r>
            <a:endParaRPr lang="en-US" dirty="0"/>
          </a:p>
        </p:txBody>
      </p:sp>
      <p:sp>
        <p:nvSpPr>
          <p:cNvPr id="7" name="Content Placeholder 5"/>
          <p:cNvSpPr>
            <a:spLocks noGrp="1"/>
          </p:cNvSpPr>
          <p:nvPr>
            <p:ph sz="quarter" idx="4294967295"/>
          </p:nvPr>
        </p:nvSpPr>
        <p:spPr>
          <a:xfrm>
            <a:off x="4645025" y="2174875"/>
            <a:ext cx="4041775" cy="3951288"/>
          </a:xfrm>
          <a:prstGeom prst="rect">
            <a:avLst/>
          </a:prstGeom>
        </p:spPr>
        <p:txBody>
          <a:bodyPr/>
          <a:lstStyle/>
          <a:p>
            <a:endParaRPr lang="en-US"/>
          </a:p>
        </p:txBody>
      </p:sp>
    </p:spTree>
    <p:extLst>
      <p:ext uri="{BB962C8B-B14F-4D97-AF65-F5344CB8AC3E}">
        <p14:creationId xmlns:p14="http://schemas.microsoft.com/office/powerpoint/2010/main" val="6005316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 each tab you will put the following information:</a:t>
            </a:r>
            <a:endParaRPr lang="en-US" dirty="0"/>
          </a:p>
        </p:txBody>
      </p:sp>
      <p:sp>
        <p:nvSpPr>
          <p:cNvPr id="3" name="Content Placeholder 2"/>
          <p:cNvSpPr>
            <a:spLocks noGrp="1"/>
          </p:cNvSpPr>
          <p:nvPr>
            <p:ph idx="1"/>
          </p:nvPr>
        </p:nvSpPr>
        <p:spPr/>
        <p:txBody>
          <a:bodyPr/>
          <a:lstStyle/>
          <a:p>
            <a:r>
              <a:rPr lang="en-US" dirty="0" smtClean="0"/>
              <a:t>Definition in your own words</a:t>
            </a:r>
          </a:p>
          <a:p>
            <a:r>
              <a:rPr lang="en-US" dirty="0" smtClean="0"/>
              <a:t>Important information to help you understand</a:t>
            </a:r>
          </a:p>
          <a:p>
            <a:r>
              <a:rPr lang="en-US" dirty="0" smtClean="0"/>
              <a:t>Examples sentences</a:t>
            </a:r>
          </a:p>
          <a:p>
            <a:r>
              <a:rPr lang="en-US" dirty="0" smtClean="0"/>
              <a:t>Any extra info. (list of words or phrases)</a:t>
            </a:r>
            <a:endParaRPr lang="en-US" dirty="0"/>
          </a:p>
        </p:txBody>
      </p:sp>
    </p:spTree>
    <p:extLst>
      <p:ext uri="{BB962C8B-B14F-4D97-AF65-F5344CB8AC3E}">
        <p14:creationId xmlns:p14="http://schemas.microsoft.com/office/powerpoint/2010/main" val="3198600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 be continued…</a:t>
            </a:r>
            <a:endParaRPr lang="en-US" dirty="0"/>
          </a:p>
        </p:txBody>
      </p:sp>
      <p:sp>
        <p:nvSpPr>
          <p:cNvPr id="3" name="Content Placeholder 2"/>
          <p:cNvSpPr>
            <a:spLocks noGrp="1"/>
          </p:cNvSpPr>
          <p:nvPr>
            <p:ph idx="1"/>
          </p:nvPr>
        </p:nvSpPr>
        <p:spPr/>
        <p:txBody>
          <a:bodyPr/>
          <a:lstStyle/>
          <a:p>
            <a:r>
              <a:rPr lang="en-US" dirty="0"/>
              <a:t>Using the poems in this </a:t>
            </a:r>
            <a:r>
              <a:rPr lang="en-US" dirty="0" smtClean="0"/>
              <a:t>unit or </a:t>
            </a:r>
            <a:r>
              <a:rPr lang="en-US" dirty="0"/>
              <a:t>other </a:t>
            </a:r>
            <a:r>
              <a:rPr lang="en-US" dirty="0" smtClean="0"/>
              <a:t>excerpts have </a:t>
            </a:r>
            <a:r>
              <a:rPr lang="en-US" dirty="0"/>
              <a:t>students create one of these after identifying the tone, mood, implicit/explicit </a:t>
            </a:r>
            <a:r>
              <a:rPr lang="en-US" dirty="0" smtClean="0"/>
              <a:t>details</a:t>
            </a:r>
          </a:p>
          <a:p>
            <a:endParaRPr lang="en-US" dirty="0"/>
          </a:p>
          <a:p>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283527"/>
            <a:ext cx="200025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2800927"/>
            <a:ext cx="2362200" cy="314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283527"/>
            <a:ext cx="200025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3318163"/>
            <a:ext cx="200025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9402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849562"/>
          </a:xfrm>
        </p:spPr>
        <p:txBody>
          <a:bodyPr>
            <a:noAutofit/>
          </a:bodyPr>
          <a:lstStyle/>
          <a:p>
            <a:r>
              <a:rPr lang="en-US" sz="2400" dirty="0" smtClean="0"/>
              <a:t>Whoa</a:t>
            </a:r>
            <a:br>
              <a:rPr lang="en-US" sz="2400" dirty="0" smtClean="0"/>
            </a:br>
            <a:r>
              <a:rPr lang="en-US" sz="2400" dirty="0" smtClean="0"/>
              <a:t>20-footer (20-fer)</a:t>
            </a:r>
            <a:br>
              <a:rPr lang="en-US" sz="2400" dirty="0" smtClean="0"/>
            </a:br>
            <a:r>
              <a:rPr lang="en-US" sz="2400" dirty="0" smtClean="0"/>
              <a:t>boat was creaking</a:t>
            </a:r>
            <a:br>
              <a:rPr lang="en-US" sz="2400" dirty="0" smtClean="0"/>
            </a:br>
            <a:r>
              <a:rPr lang="en-US" sz="2400" dirty="0" smtClean="0"/>
              <a:t>splashes from the shark</a:t>
            </a:r>
            <a:br>
              <a:rPr lang="en-US" sz="2400" dirty="0" smtClean="0"/>
            </a:br>
            <a:r>
              <a:rPr lang="en-US" sz="2400" dirty="0" smtClean="0"/>
              <a:t>“we’re </a:t>
            </a:r>
            <a:r>
              <a:rPr lang="en-US" sz="2400" dirty="0" err="1" smtClean="0"/>
              <a:t>gonna</a:t>
            </a:r>
            <a:r>
              <a:rPr lang="en-US" sz="2400" dirty="0" smtClean="0"/>
              <a:t> need a bigger boat”</a:t>
            </a:r>
            <a:r>
              <a:rPr lang="en-US" sz="2800" dirty="0" smtClean="0"/>
              <a:t/>
            </a:r>
            <a:br>
              <a:rPr lang="en-US" sz="2800" dirty="0" smtClean="0"/>
            </a:br>
            <a:endParaRPr lang="en-US" sz="2800" dirty="0"/>
          </a:p>
        </p:txBody>
      </p:sp>
      <p:sp>
        <p:nvSpPr>
          <p:cNvPr id="3" name="Content Placeholder 2"/>
          <p:cNvSpPr>
            <a:spLocks noGrp="1"/>
          </p:cNvSpPr>
          <p:nvPr>
            <p:ph idx="1"/>
          </p:nvPr>
        </p:nvSpPr>
        <p:spPr>
          <a:xfrm>
            <a:off x="533400" y="3505200"/>
            <a:ext cx="8229600" cy="4525963"/>
          </a:xfrm>
        </p:spPr>
        <p:txBody>
          <a:bodyPr/>
          <a:lstStyle/>
          <a:p>
            <a:r>
              <a:rPr lang="en-US" dirty="0" smtClean="0"/>
              <a:t>The video clip from Jaws, made me feel frightened.  The giant sharks makes the viewer feel frightened.  The music was foreshadowing that something was about to happen, which added to my fear.  The characters from the clip were in the middle of the ocean, on a small boat and one of the characters shouted “We are going to need a bigger boat!”  The blood in the ocean added a sense of fear to the clip and helped solidify the way I felt.  </a:t>
            </a:r>
            <a:endParaRPr lang="en-US" dirty="0"/>
          </a:p>
        </p:txBody>
      </p:sp>
    </p:spTree>
    <p:extLst>
      <p:ext uri="{BB962C8B-B14F-4D97-AF65-F5344CB8AC3E}">
        <p14:creationId xmlns:p14="http://schemas.microsoft.com/office/powerpoint/2010/main" val="1832414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419600"/>
            <a:ext cx="8763000" cy="1600200"/>
          </a:xfrm>
        </p:spPr>
        <p:txBody>
          <a:bodyPr>
            <a:normAutofit fontScale="90000"/>
          </a:bodyPr>
          <a:lstStyle/>
          <a:p>
            <a:r>
              <a:rPr lang="en-US" sz="3100" dirty="0" smtClean="0"/>
              <a:t>Record &amp; Respond to the following quotes in your ISN.      </a:t>
            </a:r>
            <a:r>
              <a:rPr lang="en-US" dirty="0" smtClean="0"/>
              <a:t/>
            </a:r>
            <a:br>
              <a:rPr lang="en-US" dirty="0" smtClean="0"/>
            </a:br>
            <a:r>
              <a:rPr lang="en-US" sz="3100" dirty="0" smtClean="0"/>
              <a:t>THINK:  What does the quote mean and how does it relate to our theme?   (9 quotes total)</a:t>
            </a:r>
            <a:endParaRPr lang="en-US" sz="3100" dirty="0"/>
          </a:p>
        </p:txBody>
      </p:sp>
      <p:sp>
        <p:nvSpPr>
          <p:cNvPr id="4" name="TextBox 3"/>
          <p:cNvSpPr txBox="1"/>
          <p:nvPr/>
        </p:nvSpPr>
        <p:spPr>
          <a:xfrm>
            <a:off x="6629400" y="1981200"/>
            <a:ext cx="2286000" cy="203132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b="1" dirty="0" smtClean="0">
                <a:solidFill>
                  <a:srgbClr val="FF0000"/>
                </a:solidFill>
              </a:rPr>
              <a:t>SKIP Card</a:t>
            </a:r>
          </a:p>
          <a:p>
            <a:r>
              <a:rPr lang="en-US" dirty="0" smtClean="0"/>
              <a:t>You get one skip card.</a:t>
            </a:r>
            <a:r>
              <a:rPr lang="en-US" dirty="0"/>
              <a:t> </a:t>
            </a:r>
            <a:r>
              <a:rPr lang="en-US" dirty="0" smtClean="0"/>
              <a:t> This means you should record the quote but you do not have to write your answer until we discuss it in class.</a:t>
            </a:r>
          </a:p>
        </p:txBody>
      </p:sp>
    </p:spTree>
    <p:extLst>
      <p:ext uri="{BB962C8B-B14F-4D97-AF65-F5344CB8AC3E}">
        <p14:creationId xmlns:p14="http://schemas.microsoft.com/office/powerpoint/2010/main" val="21051488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133600"/>
          </a:xfrm>
        </p:spPr>
        <p:style>
          <a:lnRef idx="0">
            <a:schemeClr val="accent1"/>
          </a:lnRef>
          <a:fillRef idx="3">
            <a:schemeClr val="accent1"/>
          </a:fillRef>
          <a:effectRef idx="3">
            <a:schemeClr val="accent1"/>
          </a:effectRef>
          <a:fontRef idx="minor">
            <a:schemeClr val="lt1"/>
          </a:fontRef>
        </p:style>
        <p:txBody>
          <a:bodyPr>
            <a:normAutofit/>
          </a:bodyPr>
          <a:lstStyle/>
          <a:p>
            <a:r>
              <a:rPr lang="en-US" sz="2800" dirty="0" smtClean="0"/>
              <a:t>Discussion Protocol:  Back to Back and Face to Face</a:t>
            </a:r>
            <a:r>
              <a:rPr lang="en-US" dirty="0"/>
              <a:t/>
            </a:r>
            <a:br>
              <a:rPr lang="en-US" dirty="0"/>
            </a:br>
            <a:r>
              <a:rPr lang="en-US" sz="1800" dirty="0"/>
              <a:t>Purpose</a:t>
            </a:r>
            <a:br>
              <a:rPr lang="en-US" sz="1800" dirty="0"/>
            </a:br>
            <a:r>
              <a:rPr lang="en-US" sz="1800" dirty="0"/>
              <a:t>This protocol provides a method for sharing information and gaining multiple perspectives on a topic</a:t>
            </a:r>
          </a:p>
        </p:txBody>
      </p:sp>
      <p:sp>
        <p:nvSpPr>
          <p:cNvPr id="3" name="Content Placeholder 2"/>
          <p:cNvSpPr>
            <a:spLocks noGrp="1"/>
          </p:cNvSpPr>
          <p:nvPr>
            <p:ph idx="1"/>
          </p:nvPr>
        </p:nvSpPr>
        <p:spPr>
          <a:xfrm>
            <a:off x="457200" y="1905000"/>
            <a:ext cx="8229600" cy="4525963"/>
          </a:xfrm>
        </p:spPr>
        <p:txBody>
          <a:bodyPr>
            <a:normAutofit fontScale="85000" lnSpcReduction="10000"/>
          </a:bodyPr>
          <a:lstStyle/>
          <a:p>
            <a:pPr marL="0" indent="0">
              <a:buNone/>
            </a:pPr>
            <a:r>
              <a:rPr lang="en-US" dirty="0"/>
              <a:t>Procedure</a:t>
            </a:r>
          </a:p>
          <a:p>
            <a:pPr marL="0" indent="0">
              <a:buNone/>
            </a:pPr>
            <a:r>
              <a:rPr lang="en-US" dirty="0"/>
              <a:t>1. Find a partner and stand back-to-back with him/her. Be respectful of space.</a:t>
            </a:r>
          </a:p>
          <a:p>
            <a:pPr marL="0" indent="0">
              <a:buNone/>
            </a:pPr>
            <a:r>
              <a:rPr lang="en-US" dirty="0"/>
              <a:t>2. Wait for the question, opinion, etc. that you will be asked to share with your partner.</a:t>
            </a:r>
          </a:p>
          <a:p>
            <a:pPr marL="0" indent="0">
              <a:buNone/>
            </a:pPr>
            <a:r>
              <a:rPr lang="en-US" dirty="0"/>
              <a:t>3. Think about what it is you want to share and how you might best express yourself.</a:t>
            </a:r>
          </a:p>
          <a:p>
            <a:pPr marL="0" indent="0">
              <a:buNone/>
            </a:pPr>
            <a:r>
              <a:rPr lang="en-US" dirty="0"/>
              <a:t>4. When the facilitator says, “face-to-face”, turn, face your partner, and decide who will share first if the facilitator has not</a:t>
            </a:r>
          </a:p>
          <a:p>
            <a:pPr marL="0" indent="0">
              <a:buNone/>
            </a:pPr>
            <a:r>
              <a:rPr lang="en-US" dirty="0"/>
              <a:t>indicated that a certain person should go first.</a:t>
            </a:r>
          </a:p>
          <a:p>
            <a:pPr marL="0" indent="0">
              <a:buNone/>
            </a:pPr>
            <a:r>
              <a:rPr lang="en-US" dirty="0"/>
              <a:t>5. Listen carefully when your partner is speaking and be sure to give him/her eye contact.</a:t>
            </a:r>
          </a:p>
          <a:p>
            <a:pPr marL="0" indent="0">
              <a:buNone/>
            </a:pPr>
            <a:r>
              <a:rPr lang="en-US" dirty="0"/>
              <a:t>6. When given the signal, find a new partner, stand back-to-back and wait for your new questions, opinion, etc.</a:t>
            </a:r>
          </a:p>
          <a:p>
            <a:pPr marL="0" indent="0">
              <a:buNone/>
            </a:pPr>
            <a:r>
              <a:rPr lang="en-US" dirty="0"/>
              <a:t>7. This may be repeated as many rounds as needed/appropriate. </a:t>
            </a:r>
          </a:p>
        </p:txBody>
      </p:sp>
    </p:spTree>
    <p:extLst>
      <p:ext uri="{BB962C8B-B14F-4D97-AF65-F5344CB8AC3E}">
        <p14:creationId xmlns:p14="http://schemas.microsoft.com/office/powerpoint/2010/main" val="2565899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rmAutofit/>
          </a:bodyPr>
          <a:lstStyle/>
          <a:p>
            <a:r>
              <a:rPr lang="en-US" dirty="0" smtClean="0"/>
              <a:t>“Survivors get to tell the story.” </a:t>
            </a:r>
            <a:br>
              <a:rPr lang="en-US" dirty="0" smtClean="0"/>
            </a:br>
            <a:r>
              <a:rPr lang="en-US" dirty="0"/>
              <a:t>-</a:t>
            </a:r>
            <a:r>
              <a:rPr lang="en-US" dirty="0" smtClean="0"/>
              <a:t>author unknown</a:t>
            </a:r>
            <a:endParaRPr lang="en-US" dirty="0"/>
          </a:p>
        </p:txBody>
      </p:sp>
    </p:spTree>
    <p:extLst>
      <p:ext uri="{BB962C8B-B14F-4D97-AF65-F5344CB8AC3E}">
        <p14:creationId xmlns:p14="http://schemas.microsoft.com/office/powerpoint/2010/main" val="2591356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2743200"/>
          </a:xfrm>
        </p:spPr>
        <p:txBody>
          <a:bodyPr>
            <a:normAutofit/>
          </a:bodyPr>
          <a:lstStyle/>
          <a:p>
            <a:r>
              <a:rPr lang="en-US" dirty="0" smtClean="0"/>
              <a:t>“Your fear is 100% dependent on you for its survival.” </a:t>
            </a:r>
            <a:br>
              <a:rPr lang="en-US" dirty="0" smtClean="0"/>
            </a:br>
            <a:r>
              <a:rPr lang="en-US" dirty="0" smtClean="0"/>
              <a:t>–Steve </a:t>
            </a:r>
            <a:r>
              <a:rPr lang="en-US" dirty="0" err="1" smtClean="0"/>
              <a:t>Maraboli</a:t>
            </a:r>
            <a:r>
              <a:rPr lang="en-US" dirty="0" smtClean="0"/>
              <a:t>, Life, the Truth, and Being Free</a:t>
            </a:r>
            <a:endParaRPr lang="en-US" dirty="0"/>
          </a:p>
        </p:txBody>
      </p:sp>
    </p:spTree>
    <p:extLst>
      <p:ext uri="{BB962C8B-B14F-4D97-AF65-F5344CB8AC3E}">
        <p14:creationId xmlns:p14="http://schemas.microsoft.com/office/powerpoint/2010/main" val="8933061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316162"/>
          </a:xfrm>
        </p:spPr>
        <p:txBody>
          <a:bodyPr>
            <a:normAutofit fontScale="90000"/>
          </a:bodyPr>
          <a:lstStyle/>
          <a:p>
            <a:r>
              <a:rPr lang="en-US" dirty="0" smtClean="0"/>
              <a:t>“Survivors aren’t always the strongest; sometimes they’re the smartest, but more often simply the luckiest.”</a:t>
            </a:r>
            <a:br>
              <a:rPr lang="en-US" dirty="0" smtClean="0"/>
            </a:br>
            <a:r>
              <a:rPr lang="en-US" dirty="0" smtClean="0"/>
              <a:t>-Carrie Ryan, The Dark and Hollow Places</a:t>
            </a:r>
            <a:endParaRPr lang="en-US" dirty="0"/>
          </a:p>
        </p:txBody>
      </p:sp>
    </p:spTree>
    <p:extLst>
      <p:ext uri="{BB962C8B-B14F-4D97-AF65-F5344CB8AC3E}">
        <p14:creationId xmlns:p14="http://schemas.microsoft.com/office/powerpoint/2010/main" val="3477771534"/>
      </p:ext>
    </p:extLst>
  </p:cSld>
  <p:clrMapOvr>
    <a:masterClrMapping/>
  </p:clrMapOvr>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1091</TotalTime>
  <Words>2406</Words>
  <Application>Microsoft Office PowerPoint</Application>
  <PresentationFormat>On-screen Show (4:3)</PresentationFormat>
  <Paragraphs>170</Paragraphs>
  <Slides>41</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Aharoni</vt:lpstr>
      <vt:lpstr>Arial</vt:lpstr>
      <vt:lpstr>Calibri</vt:lpstr>
      <vt:lpstr>HelloBlossom</vt:lpstr>
      <vt:lpstr>HelloBoomerang</vt:lpstr>
      <vt:lpstr>HelloBubbleButt</vt:lpstr>
      <vt:lpstr>Tw Cen MT</vt:lpstr>
      <vt:lpstr>Wingdings</vt:lpstr>
      <vt:lpstr>Thatch</vt:lpstr>
      <vt:lpstr>The Plot Thickens: Tales of Survival</vt:lpstr>
      <vt:lpstr>Grammar Flip Chart</vt:lpstr>
      <vt:lpstr>You will have 9 tabs to fill.  Remember, we overlapped one tab.</vt:lpstr>
      <vt:lpstr>Under each tab you will put the following information:</vt:lpstr>
      <vt:lpstr>Record &amp; Respond to the following quotes in your ISN.       THINK:  What does the quote mean and how does it relate to our theme?   (9 quotes total)</vt:lpstr>
      <vt:lpstr>Discussion Protocol:  Back to Back and Face to Face Purpose This protocol provides a method for sharing information and gaining multiple perspectives on a topic</vt:lpstr>
      <vt:lpstr>“Survivors get to tell the story.”  -author unknown</vt:lpstr>
      <vt:lpstr>“Your fear is 100% dependent on you for its survival.”  –Steve Maraboli, Life, the Truth, and Being Free</vt:lpstr>
      <vt:lpstr>“Survivors aren’t always the strongest; sometimes they’re the smartest, but more often simply the luckiest.” -Carrie Ryan, The Dark and Hollow Places</vt:lpstr>
      <vt:lpstr>“If one reads enough books one has a fighting chance. Or better, one’s chances of survival increase with each book one reads.” -Sherman Alexie</vt:lpstr>
      <vt:lpstr>“Sometimes the greatest tests of our strength are situations that don’t seem so obviously dangerous. Sometimes surviving is the hardest thing of all.”  -Richelle Mead, Last Sacrifice</vt:lpstr>
      <vt:lpstr>“Extinction is the rule., Survival is the exception.” -Carl Sagan, The Varieties of Scientific Experience: A Personal View of the Search for God</vt:lpstr>
      <vt:lpstr>“The strong survive, but the courageous triumph.” -Michael Scott, The Warlock</vt:lpstr>
      <vt:lpstr>“It is not the strongest or the most intelligent who will survive but those who can best manage change.” -Charles Darwin</vt:lpstr>
      <vt:lpstr>“A scar does not form on the dying. A scar means, I survived.” -Chris Cleave, Little Bee</vt:lpstr>
      <vt:lpstr>Guiding Questions for this unit:</vt:lpstr>
      <vt:lpstr>Mood Tone  Explicit Details Implicit Details</vt:lpstr>
      <vt:lpstr>Warm Up:  Read the items below.</vt:lpstr>
      <vt:lpstr>WHAT ARE YOU DOING?!</vt:lpstr>
      <vt:lpstr>Record the important info.</vt:lpstr>
      <vt:lpstr>This is a Spartan King.   Based on the tone of this image, what mood are you in?   </vt:lpstr>
      <vt:lpstr>There are countless MOODS created in literature, but here are a few:</vt:lpstr>
      <vt:lpstr>If you consider yourself to be athletic please stand up.  </vt:lpstr>
      <vt:lpstr>What attributes do the explicit details share that contrasts them from the implicit detail?</vt:lpstr>
      <vt:lpstr>Expert Definition—record this in your ISN</vt:lpstr>
      <vt:lpstr>PowerPoint Presentation</vt:lpstr>
      <vt:lpstr>PowerPoint Presentation</vt:lpstr>
      <vt:lpstr>PowerPoint Presentation</vt:lpstr>
      <vt:lpstr>PowerPoint Presentation</vt:lpstr>
      <vt:lpstr>PowerPoint Presentation</vt:lpstr>
      <vt:lpstr>Now, you are going to turn these details into a well written paragraph.</vt:lpstr>
      <vt:lpstr>PowerPoint Presentation</vt:lpstr>
      <vt:lpstr>PowerPoint Presentation</vt:lpstr>
      <vt:lpstr>Limbo http://youtu.be/Y4HSyVXKYz8 </vt:lpstr>
      <vt:lpstr>Paragraph—Remember implicit is the topic sentence and explicit is the supporting sentences</vt:lpstr>
      <vt:lpstr>Little Big Planet 2 http://youtu.be/Ky-JUL0SDDs </vt:lpstr>
      <vt:lpstr>Paragraph—Remember implicit is the topic sentence and explicit is the supporting sentences</vt:lpstr>
      <vt:lpstr>http://www.wingclips.com/movie-clips/jaws/a-bigger-boat </vt:lpstr>
      <vt:lpstr>http://www.wingclips.com/movie-clips/fireproof/train-rescue </vt:lpstr>
      <vt:lpstr>To be continued…</vt:lpstr>
      <vt:lpstr>Whoa 20-footer (20-fer) boat was creaking splashes from the shark “we’re gonna need a bigger boat” </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Plot Thickens: Tales of Survival</dc:title>
  <dc:creator>Melissa Curry</dc:creator>
  <cp:lastModifiedBy>Melissa Curry</cp:lastModifiedBy>
  <cp:revision>35</cp:revision>
  <cp:lastPrinted>2015-01-05T12:36:30Z</cp:lastPrinted>
  <dcterms:created xsi:type="dcterms:W3CDTF">2015-01-04T20:43:32Z</dcterms:created>
  <dcterms:modified xsi:type="dcterms:W3CDTF">2017-02-21T12:25:44Z</dcterms:modified>
</cp:coreProperties>
</file>