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0160000" cy="8432800"/>
  <p:notesSz cx="6858000" cy="9144000"/>
  <p:embeddedFontLst>
    <p:embeddedFont>
      <p:font typeface="Calibri Light" panose="020F0302020204030204" pitchFamily="34" charset="0"/>
      <p:regular r:id="rId4"/>
      <p:italic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1380091"/>
            <a:ext cx="7620000" cy="2935864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4429173"/>
            <a:ext cx="7620000" cy="2035974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5059-A2AE-4CB7-80E9-DB0A367638BB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7113-A2F9-41B7-A6FD-FAA680284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5059-A2AE-4CB7-80E9-DB0A367638BB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7113-A2F9-41B7-A6FD-FAA680284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1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448969"/>
            <a:ext cx="2190750" cy="71464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448969"/>
            <a:ext cx="6445250" cy="71464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5059-A2AE-4CB7-80E9-DB0A367638BB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7113-A2F9-41B7-A6FD-FAA680284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6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5059-A2AE-4CB7-80E9-DB0A367638BB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7113-A2F9-41B7-A6FD-FAA680284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53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2102346"/>
            <a:ext cx="8763000" cy="3507810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5643342"/>
            <a:ext cx="8763000" cy="184467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5059-A2AE-4CB7-80E9-DB0A367638BB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7113-A2F9-41B7-A6FD-FAA680284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1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2244843"/>
            <a:ext cx="4318000" cy="53505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244843"/>
            <a:ext cx="4318000" cy="53505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5059-A2AE-4CB7-80E9-DB0A367638BB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7113-A2F9-41B7-A6FD-FAA680284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1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448970"/>
            <a:ext cx="8763000" cy="1629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2067208"/>
            <a:ext cx="4298156" cy="101310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3080314"/>
            <a:ext cx="4298156" cy="45306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1" y="2067208"/>
            <a:ext cx="4319323" cy="101310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1" y="3080314"/>
            <a:ext cx="4319323" cy="45306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5059-A2AE-4CB7-80E9-DB0A367638BB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7113-A2F9-41B7-A6FD-FAA680284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8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5059-A2AE-4CB7-80E9-DB0A367638BB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7113-A2F9-41B7-A6FD-FAA680284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8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5059-A2AE-4CB7-80E9-DB0A367638BB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7113-A2F9-41B7-A6FD-FAA680284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0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562187"/>
            <a:ext cx="3276864" cy="1967653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1214169"/>
            <a:ext cx="5143500" cy="59927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529840"/>
            <a:ext cx="3276864" cy="4686842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5059-A2AE-4CB7-80E9-DB0A367638BB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7113-A2F9-41B7-A6FD-FAA680284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8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562187"/>
            <a:ext cx="3276864" cy="1967653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19323" y="1214169"/>
            <a:ext cx="5143500" cy="5992754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529840"/>
            <a:ext cx="3276864" cy="4686842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5059-A2AE-4CB7-80E9-DB0A367638BB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7113-A2F9-41B7-A6FD-FAA680284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2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448970"/>
            <a:ext cx="8763000" cy="1629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2244843"/>
            <a:ext cx="8763000" cy="5350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7815958"/>
            <a:ext cx="2286000" cy="4489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95059-A2AE-4CB7-80E9-DB0A367638BB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7815958"/>
            <a:ext cx="3429000" cy="4489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7815958"/>
            <a:ext cx="2286000" cy="4489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7113-A2F9-41B7-A6FD-FAA680284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3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2755900"/>
            <a:ext cx="100203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5207000" y="25400"/>
            <a:ext cx="0" cy="54356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" y="50800"/>
            <a:ext cx="5232400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FF"/>
                </a:solidFill>
                <a:latin typeface="Comic Sans MS - 22"/>
              </a:rPr>
              <a:t>"Right There" and "There and There"</a:t>
            </a:r>
            <a:endParaRPr lang="en-US" sz="1600">
              <a:solidFill>
                <a:srgbClr val="0000FF"/>
              </a:solidFill>
              <a:latin typeface="Comic Sans MS - 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1000" y="38100"/>
            <a:ext cx="2184400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FF"/>
                </a:solidFill>
                <a:latin typeface="Comic Sans MS - 22"/>
              </a:rPr>
              <a:t>"Inferencing"</a:t>
            </a:r>
            <a:endParaRPr lang="en-US" sz="1600">
              <a:solidFill>
                <a:srgbClr val="0000FF"/>
              </a:solidFill>
              <a:latin typeface="Comic Sans MS - 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5900" y="2882900"/>
            <a:ext cx="1727200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FF"/>
                </a:solidFill>
                <a:latin typeface="Comic Sans MS - 21"/>
              </a:rPr>
              <a:t>"Overalls"</a:t>
            </a:r>
            <a:endParaRPr lang="en-US" sz="1600">
              <a:solidFill>
                <a:srgbClr val="0000FF"/>
              </a:solidFill>
              <a:latin typeface="Comic Sans MS - 21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70600" y="2819400"/>
            <a:ext cx="3556000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FF"/>
                </a:solidFill>
                <a:latin typeface="Comic Sans MS - 21"/>
              </a:rPr>
              <a:t>"Apply Prior Knowledge"</a:t>
            </a:r>
            <a:endParaRPr lang="en-US" sz="1600">
              <a:solidFill>
                <a:srgbClr val="0000FF"/>
              </a:solidFill>
              <a:latin typeface="Comic Sans MS - 2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" y="6896100"/>
            <a:ext cx="2794000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FF0000"/>
                </a:solidFill>
                <a:latin typeface="Times New Roman - 15"/>
              </a:rPr>
              <a:t>Which quotation summarizes </a:t>
            </a:r>
          </a:p>
          <a:p>
            <a:r>
              <a:rPr lang="en-US" sz="1100" smtClean="0">
                <a:solidFill>
                  <a:srgbClr val="FF0000"/>
                </a:solidFill>
                <a:latin typeface="Times New Roman - 15"/>
              </a:rPr>
              <a:t>the central idea of this selection?</a:t>
            </a:r>
            <a:endParaRPr lang="en-US" sz="1100">
              <a:solidFill>
                <a:srgbClr val="FF0000"/>
              </a:solidFill>
              <a:latin typeface="Times New Roman - 15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6100" y="7518400"/>
            <a:ext cx="2921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9300"/>
                </a:solidFill>
                <a:latin typeface="Times New Roman - 16"/>
              </a:rPr>
              <a:t>In the context of paragraph 5,</a:t>
            </a:r>
          </a:p>
          <a:p>
            <a:r>
              <a:rPr lang="en-US" sz="1200" smtClean="0">
                <a:solidFill>
                  <a:srgbClr val="009300"/>
                </a:solidFill>
                <a:latin typeface="Times New Roman - 16"/>
              </a:rPr>
              <a:t>what is the meaning of "unveiled?"</a:t>
            </a:r>
            <a:endParaRPr lang="en-US" sz="1200">
              <a:solidFill>
                <a:srgbClr val="009300"/>
              </a:solidFill>
              <a:latin typeface="Times New Roman - 16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83400" y="7327900"/>
            <a:ext cx="2794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800080"/>
                </a:solidFill>
                <a:latin typeface="Times New Roman - 16"/>
              </a:rPr>
              <a:t>How are the characters in this </a:t>
            </a:r>
          </a:p>
          <a:p>
            <a:r>
              <a:rPr lang="en-US" sz="1200" smtClean="0">
                <a:solidFill>
                  <a:srgbClr val="800080"/>
                </a:solidFill>
                <a:latin typeface="Times New Roman - 16"/>
              </a:rPr>
              <a:t>selection affected by the setting?</a:t>
            </a:r>
            <a:endParaRPr lang="en-US" sz="1200">
              <a:solidFill>
                <a:srgbClr val="800080"/>
              </a:solidFill>
              <a:latin typeface="Times New Roman - 16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7112000"/>
            <a:ext cx="26924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FF0080"/>
                </a:solidFill>
                <a:latin typeface="Times New Roman - 16"/>
              </a:rPr>
              <a:t>How does the conversation in</a:t>
            </a:r>
          </a:p>
          <a:p>
            <a:r>
              <a:rPr lang="en-US" sz="1200" smtClean="0">
                <a:solidFill>
                  <a:srgbClr val="FF0080"/>
                </a:solidFill>
                <a:latin typeface="Times New Roman - 16"/>
              </a:rPr>
              <a:t>paragraphs 2 and 3 impact the</a:t>
            </a:r>
          </a:p>
          <a:p>
            <a:r>
              <a:rPr lang="en-US" sz="1200" smtClean="0">
                <a:solidFill>
                  <a:srgbClr val="FF0080"/>
                </a:solidFill>
                <a:latin typeface="Times New Roman - 16"/>
              </a:rPr>
              <a:t>story's plot?</a:t>
            </a:r>
            <a:endParaRPr lang="en-US" sz="1200">
              <a:solidFill>
                <a:srgbClr val="FF0080"/>
              </a:solidFill>
              <a:latin typeface="Times New Roman - 16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5100" y="6032500"/>
            <a:ext cx="3098800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Times New Roman - 15"/>
              </a:rPr>
              <a:t>Based on the selection, what is the  author's attitude toward the new  scientific record?</a:t>
            </a:r>
            <a:endParaRPr lang="en-US" sz="1100">
              <a:solidFill>
                <a:srgbClr val="000000"/>
              </a:solidFill>
              <a:latin typeface="Times New Roman - 15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6600" y="6350000"/>
            <a:ext cx="2743200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FF"/>
                </a:solidFill>
                <a:latin typeface="Times New Roman - 15"/>
              </a:rPr>
              <a:t>What is the effect of the  author's use of foreshadowing  in paragraph 4?</a:t>
            </a:r>
            <a:endParaRPr lang="en-US" sz="1100">
              <a:solidFill>
                <a:srgbClr val="0000FF"/>
              </a:solidFill>
              <a:latin typeface="Times New Roman - 15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07200" y="5372100"/>
            <a:ext cx="2743200" cy="6001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FF0000"/>
                </a:solidFill>
                <a:latin typeface="Times New Roman - 15"/>
              </a:rPr>
              <a:t>What challenges hindered the  researchers in measuring the  temperature of the plasma?</a:t>
            </a:r>
            <a:endParaRPr lang="en-US" sz="1100">
              <a:solidFill>
                <a:srgbClr val="FF0000"/>
              </a:solidFill>
              <a:latin typeface="Times New Roman - 15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56000" y="5626100"/>
            <a:ext cx="2997200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5500"/>
                </a:solidFill>
                <a:latin typeface="Times New Roman - 15"/>
              </a:rPr>
              <a:t>Why is "human wave" enclosed in  quotation marks in paragraph 2?</a:t>
            </a:r>
            <a:endParaRPr lang="en-US" sz="1100">
              <a:solidFill>
                <a:srgbClr val="005500"/>
              </a:solidFill>
              <a:latin typeface="Times New Roman - 15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0" y="6261100"/>
            <a:ext cx="2997200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FF6820"/>
                </a:solidFill>
                <a:latin typeface="Times New Roman - 15"/>
              </a:rPr>
              <a:t>Which quote from the selection  supports the theme?</a:t>
            </a:r>
            <a:endParaRPr lang="en-US" sz="1100">
              <a:solidFill>
                <a:srgbClr val="FF6820"/>
              </a:solidFill>
              <a:latin typeface="Times New Roman - 15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9700" y="5346700"/>
            <a:ext cx="3352800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8B"/>
                </a:solidFill>
                <a:latin typeface="Times New Roman - 15"/>
              </a:rPr>
              <a:t>In the selection, why does Craig enter  the ocean and head for shore?</a:t>
            </a:r>
            <a:endParaRPr lang="en-US" sz="1100">
              <a:solidFill>
                <a:srgbClr val="00008B"/>
              </a:solidFill>
              <a:latin typeface="Times New Roman - 15"/>
            </a:endParaRPr>
          </a:p>
        </p:txBody>
      </p:sp>
    </p:spTree>
    <p:extLst>
      <p:ext uri="{BB962C8B-B14F-4D97-AF65-F5344CB8AC3E}">
        <p14:creationId xmlns:p14="http://schemas.microsoft.com/office/powerpoint/2010/main" val="292052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2755900"/>
            <a:ext cx="100203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5207000" y="25400"/>
            <a:ext cx="0" cy="54356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" y="50800"/>
            <a:ext cx="5232400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FF"/>
                </a:solidFill>
                <a:latin typeface="Comic Sans MS - 22"/>
              </a:rPr>
              <a:t>"Right There" and "There and There"</a:t>
            </a:r>
            <a:endParaRPr lang="en-US" sz="1600">
              <a:solidFill>
                <a:srgbClr val="0000FF"/>
              </a:solidFill>
              <a:latin typeface="Comic Sans MS - 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1000" y="38100"/>
            <a:ext cx="2184400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FF"/>
                </a:solidFill>
                <a:latin typeface="Comic Sans MS - 21"/>
              </a:rPr>
              <a:t>"Inferencing"</a:t>
            </a:r>
            <a:endParaRPr lang="en-US" sz="1600">
              <a:solidFill>
                <a:srgbClr val="0000FF"/>
              </a:solidFill>
              <a:latin typeface="Comic Sans MS - 2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5900" y="2882900"/>
            <a:ext cx="1727200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FF"/>
                </a:solidFill>
                <a:latin typeface="Comic Sans MS - 21"/>
              </a:rPr>
              <a:t>"Overalls"</a:t>
            </a:r>
            <a:endParaRPr lang="en-US" sz="1600">
              <a:solidFill>
                <a:srgbClr val="0000FF"/>
              </a:solidFill>
              <a:latin typeface="Comic Sans MS - 21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70600" y="2819400"/>
            <a:ext cx="3556000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FF"/>
                </a:solidFill>
                <a:latin typeface="Comic Sans MS - 21"/>
              </a:rPr>
              <a:t>"Apply Prior Knowledge"</a:t>
            </a:r>
            <a:endParaRPr lang="en-US" sz="1600">
              <a:solidFill>
                <a:srgbClr val="0000FF"/>
              </a:solidFill>
              <a:latin typeface="Comic Sans MS - 2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" y="6896100"/>
            <a:ext cx="3657600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FF0000"/>
                </a:solidFill>
                <a:latin typeface="Times New Roman - 15"/>
              </a:rPr>
              <a:t>How are the bullet points after paragraph 3 </a:t>
            </a:r>
          </a:p>
          <a:p>
            <a:r>
              <a:rPr lang="en-US" sz="1100" smtClean="0">
                <a:solidFill>
                  <a:srgbClr val="FF0000"/>
                </a:solidFill>
                <a:latin typeface="Times New Roman - 15"/>
              </a:rPr>
              <a:t>used to further the author's purpose?</a:t>
            </a:r>
            <a:endParaRPr lang="en-US" sz="1100">
              <a:solidFill>
                <a:srgbClr val="FF0000"/>
              </a:solidFill>
              <a:latin typeface="Times New Roman - 15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6100" y="7518400"/>
            <a:ext cx="29718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9300"/>
                </a:solidFill>
                <a:latin typeface="Times New Roman - 16"/>
              </a:rPr>
              <a:t>What is the impact of line 6 on the </a:t>
            </a:r>
          </a:p>
          <a:p>
            <a:r>
              <a:rPr lang="en-US" sz="1200" smtClean="0">
                <a:solidFill>
                  <a:srgbClr val="009300"/>
                </a:solidFill>
                <a:latin typeface="Times New Roman - 16"/>
              </a:rPr>
              <a:t>meaning of the poem?</a:t>
            </a:r>
            <a:endParaRPr lang="en-US" sz="1200">
              <a:solidFill>
                <a:srgbClr val="009300"/>
              </a:solidFill>
              <a:latin typeface="Times New Roman - 16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21500" y="7048500"/>
            <a:ext cx="33274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800080"/>
                </a:solidFill>
                <a:latin typeface="Times New Roman - 16"/>
              </a:rPr>
              <a:t>Which statement describes how the first  and third stanzas have similar central  ideas?</a:t>
            </a:r>
            <a:endParaRPr lang="en-US" sz="1200">
              <a:solidFill>
                <a:srgbClr val="800080"/>
              </a:solidFill>
              <a:latin typeface="Times New Roman - 16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71900" y="6946900"/>
            <a:ext cx="30988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FF0080"/>
                </a:solidFill>
                <a:latin typeface="Times New Roman - 16"/>
              </a:rPr>
              <a:t>According to the selection, why is </a:t>
            </a:r>
          </a:p>
          <a:p>
            <a:r>
              <a:rPr lang="en-US" sz="1200" smtClean="0">
                <a:solidFill>
                  <a:srgbClr val="FF0080"/>
                </a:solidFill>
                <a:latin typeface="Times New Roman - 16"/>
              </a:rPr>
              <a:t>English one of the word's most well-</a:t>
            </a:r>
          </a:p>
          <a:p>
            <a:r>
              <a:rPr lang="en-US" sz="1200" smtClean="0">
                <a:solidFill>
                  <a:srgbClr val="FF0080"/>
                </a:solidFill>
                <a:latin typeface="Times New Roman - 16"/>
              </a:rPr>
              <a:t>documented languages?</a:t>
            </a:r>
            <a:endParaRPr lang="en-US" sz="1200">
              <a:solidFill>
                <a:srgbClr val="FF0080"/>
              </a:solidFill>
              <a:latin typeface="Times New Roman - 16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5100" y="6032500"/>
            <a:ext cx="3098800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Times New Roman - 15"/>
              </a:rPr>
              <a:t>Based on the sentences below, what  does "saffron" mean?</a:t>
            </a:r>
            <a:endParaRPr lang="en-US" sz="1100">
              <a:solidFill>
                <a:srgbClr val="000000"/>
              </a:solidFill>
              <a:latin typeface="Times New Roman - 15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13727" y="6159500"/>
            <a:ext cx="2742946" cy="6001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FF"/>
                </a:solidFill>
                <a:latin typeface="Times New Roman - 15"/>
              </a:rPr>
              <a:t>Which quote from the selection is  the example of Gustave Eiffel's  point of view?</a:t>
            </a:r>
            <a:endParaRPr lang="en-US" sz="1100">
              <a:solidFill>
                <a:srgbClr val="0000FF"/>
              </a:solidFill>
              <a:latin typeface="Times New Roman - 15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20027" y="5372100"/>
            <a:ext cx="2742946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FF0000"/>
                </a:solidFill>
                <a:latin typeface="Times New Roman - 15"/>
              </a:rPr>
              <a:t>Which statement summarizes the  selection?</a:t>
            </a:r>
            <a:endParaRPr lang="en-US" sz="1100">
              <a:solidFill>
                <a:srgbClr val="FF0000"/>
              </a:solidFill>
              <a:latin typeface="Times New Roman - 15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92627" y="5524500"/>
            <a:ext cx="2996946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5500"/>
                </a:solidFill>
                <a:latin typeface="Times New Roman - 15"/>
              </a:rPr>
              <a:t>What does the simile in lines 7-8  mean?</a:t>
            </a:r>
            <a:endParaRPr lang="en-US" sz="1100">
              <a:solidFill>
                <a:srgbClr val="005500"/>
              </a:solidFill>
              <a:latin typeface="Times New Roman - 15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00627" y="6197600"/>
            <a:ext cx="2996946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FF6820"/>
                </a:solidFill>
                <a:latin typeface="Times New Roman - 15"/>
              </a:rPr>
              <a:t>How does the author unfold her  ideas in the first paragraph?</a:t>
            </a:r>
            <a:endParaRPr lang="en-US" sz="1100">
              <a:solidFill>
                <a:srgbClr val="FF6820"/>
              </a:solidFill>
              <a:latin typeface="Times New Roman - 15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527" y="5346700"/>
            <a:ext cx="3327146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8B"/>
                </a:solidFill>
                <a:latin typeface="Times New Roman - 15"/>
              </a:rPr>
              <a:t>According to the selection, what did the  man seek from the valley?</a:t>
            </a:r>
            <a:endParaRPr lang="en-US" sz="1100">
              <a:solidFill>
                <a:srgbClr val="00008B"/>
              </a:solidFill>
              <a:latin typeface="Times New Roman - 15"/>
            </a:endParaRPr>
          </a:p>
        </p:txBody>
      </p:sp>
    </p:spTree>
    <p:extLst>
      <p:ext uri="{BB962C8B-B14F-4D97-AF65-F5344CB8AC3E}">
        <p14:creationId xmlns:p14="http://schemas.microsoft.com/office/powerpoint/2010/main" val="2720282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Custom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Calibri Light</vt:lpstr>
      <vt:lpstr>Times New Roman - 15</vt:lpstr>
      <vt:lpstr>Arial</vt:lpstr>
      <vt:lpstr>Comic Sans MS - 22</vt:lpstr>
      <vt:lpstr>Comic Sans MS - 21</vt:lpstr>
      <vt:lpstr>Calibri</vt:lpstr>
      <vt:lpstr>Times New Roman - 16</vt:lpstr>
      <vt:lpstr>Office Theme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Curry</dc:creator>
  <cp:lastModifiedBy>Melissa Curry</cp:lastModifiedBy>
  <cp:revision>1</cp:revision>
  <dcterms:created xsi:type="dcterms:W3CDTF">2016-06-13T16:47:05Z</dcterms:created>
  <dcterms:modified xsi:type="dcterms:W3CDTF">2016-06-13T16:47:07Z</dcterms:modified>
</cp:coreProperties>
</file>