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328" r:id="rId2"/>
    <p:sldId id="256" r:id="rId3"/>
    <p:sldId id="296" r:id="rId4"/>
    <p:sldId id="297" r:id="rId5"/>
    <p:sldId id="298" r:id="rId6"/>
    <p:sldId id="302" r:id="rId7"/>
    <p:sldId id="273" r:id="rId8"/>
    <p:sldId id="294" r:id="rId9"/>
    <p:sldId id="285" r:id="rId10"/>
    <p:sldId id="295" r:id="rId11"/>
    <p:sldId id="286" r:id="rId12"/>
    <p:sldId id="289" r:id="rId13"/>
    <p:sldId id="299" r:id="rId14"/>
    <p:sldId id="290" r:id="rId15"/>
    <p:sldId id="300" r:id="rId16"/>
    <p:sldId id="313" r:id="rId17"/>
    <p:sldId id="303" r:id="rId18"/>
    <p:sldId id="291" r:id="rId19"/>
    <p:sldId id="329" r:id="rId20"/>
    <p:sldId id="257" r:id="rId21"/>
    <p:sldId id="315" r:id="rId22"/>
    <p:sldId id="258" r:id="rId23"/>
    <p:sldId id="316" r:id="rId24"/>
    <p:sldId id="259" r:id="rId25"/>
    <p:sldId id="317" r:id="rId26"/>
    <p:sldId id="318" r:id="rId27"/>
    <p:sldId id="260" r:id="rId28"/>
    <p:sldId id="262" r:id="rId29"/>
    <p:sldId id="261" r:id="rId30"/>
    <p:sldId id="263" r:id="rId31"/>
    <p:sldId id="279" r:id="rId32"/>
    <p:sldId id="271" r:id="rId33"/>
    <p:sldId id="280" r:id="rId34"/>
    <p:sldId id="272" r:id="rId35"/>
    <p:sldId id="292" r:id="rId36"/>
    <p:sldId id="305" r:id="rId37"/>
    <p:sldId id="269" r:id="rId38"/>
    <p:sldId id="282" r:id="rId39"/>
    <p:sldId id="270" r:id="rId40"/>
    <p:sldId id="283" r:id="rId41"/>
    <p:sldId id="284" r:id="rId42"/>
    <p:sldId id="277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9" autoAdjust="0"/>
    <p:restoredTop sz="94776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6418-6A20-4E6D-A6F6-628B6700679C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C0988-B256-41CD-B390-BCF59108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2155-F980-487D-814A-C056FF72D68C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F346D-4B46-4AEF-9B63-45FB230CA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6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F346D-4B46-4AEF-9B63-45FB230CA7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C38FBC-2C83-4845-A1F6-3BEA57E06498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54CEF5-FB78-424D-95A8-27DB94A80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hyperlink" Target="http://www.youtube.com/watch?v=G5hI9U19-m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mcurry\Local%20Settings\Temporary%20Internet%20Files\Content.IE5\NF5D0FL4\MS910218998%5b1%5d.wav" TargetMode="External"/><Relationship Id="rId1" Type="http://schemas.openxmlformats.org/officeDocument/2006/relationships/audio" Target="file:///C:\Documents%20and%20Settings\mcurry\Local%20Settings\Temporary%20Internet%20Files\Content.IE5\Q6Y9C861\MS900054316%5b1%5d.mid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hyperlink" Target="http://youtu.be/LvLSwOYG9b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0tTeuUVhU" TargetMode="External"/><Relationship Id="rId2" Type="http://schemas.openxmlformats.org/officeDocument/2006/relationships/hyperlink" Target="http://youtu.be/RbXPF6Tojh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32C0eKRQVt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xg3vE8Ie_E" TargetMode="External"/><Relationship Id="rId2" Type="http://schemas.openxmlformats.org/officeDocument/2006/relationships/hyperlink" Target="http://www.youtube.com/watch?v=JAW0Fm8YF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AHpqpqQBi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s://www.youtube.com/watch?v=FOAQy9vKNoA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458200" cy="1600200"/>
          </a:xfrm>
        </p:spPr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Grab the handout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8077200" cy="8138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Starter: July </a:t>
            </a:r>
            <a:r>
              <a:rPr lang="en-US" sz="3600" dirty="0" smtClean="0"/>
              <a:t>19, 2016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362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Complete today’s activity.</a:t>
            </a:r>
          </a:p>
          <a:p>
            <a:r>
              <a:rPr lang="en-US" sz="2400" dirty="0" smtClean="0"/>
              <a:t>This will be turned in on Friday for a class work grade. 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Fiction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Stories centered around the basis of a partially historical situation</a:t>
            </a:r>
          </a:p>
          <a:p>
            <a:pPr lvl="1"/>
            <a:r>
              <a:rPr lang="en-US" u="sng" dirty="0" smtClean="0"/>
              <a:t>i.e. WWII, The Revolutionary War, etc…</a:t>
            </a:r>
          </a:p>
          <a:p>
            <a:r>
              <a:rPr lang="en-US" u="sng" dirty="0" smtClean="0"/>
              <a:t>A novel set in a historical period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C:\Users\Hannah Jernigan\AppData\Local\Microsoft\Windows\Temporary Internet Files\Content.IE5\EEZUZOEC\MCj03333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1113852" cy="2362200"/>
          </a:xfrm>
          <a:prstGeom prst="rect">
            <a:avLst/>
          </a:prstGeom>
          <a:noFill/>
        </p:spPr>
      </p:pic>
      <p:pic>
        <p:nvPicPr>
          <p:cNvPr id="6" name="Picture 5" descr="C:\Users\Hannah Jernigan\AppData\Local\Microsoft\Windows\Temporary Internet Files\Content.IE5\EEZUZOEC\MCj03333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964" y="3886200"/>
            <a:ext cx="1329436" cy="2819400"/>
          </a:xfrm>
          <a:prstGeom prst="rect">
            <a:avLst/>
          </a:prstGeom>
          <a:noFill/>
        </p:spPr>
      </p:pic>
      <p:pic>
        <p:nvPicPr>
          <p:cNvPr id="7" name="Picture 5" descr="C:\Users\Hannah Jernigan\AppData\Local\Microsoft\Windows\Temporary Internet Files\Content.IE5\EEZUZOEC\MCj03333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473579"/>
            <a:ext cx="1524000" cy="3232021"/>
          </a:xfrm>
          <a:prstGeom prst="rect">
            <a:avLst/>
          </a:prstGeom>
          <a:noFill/>
        </p:spPr>
      </p:pic>
      <p:pic>
        <p:nvPicPr>
          <p:cNvPr id="8" name="Picture 5" descr="C:\Users\Hannah Jernigan\AppData\Local\Microsoft\Windows\Temporary Internet Files\Content.IE5\EEZUZOEC\MCj03333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727390"/>
            <a:ext cx="1875852" cy="3978210"/>
          </a:xfrm>
          <a:prstGeom prst="rect">
            <a:avLst/>
          </a:prstGeom>
          <a:noFill/>
        </p:spPr>
      </p:pic>
      <p:pic>
        <p:nvPicPr>
          <p:cNvPr id="9" name="Picture 8" descr="C:\Users\Hannah Jernigan\AppData\Local\Microsoft\Windows\Temporary Internet Files\Content.IE5\EEZUZOEC\MCj03333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364" y="3886200"/>
            <a:ext cx="1329436" cy="2819400"/>
          </a:xfrm>
          <a:prstGeom prst="rect">
            <a:avLst/>
          </a:prstGeom>
          <a:noFill/>
        </p:spPr>
      </p:pic>
      <p:pic>
        <p:nvPicPr>
          <p:cNvPr id="10" name="Picture 9" descr="C:\Users\Hannah Jernigan\AppData\Local\Microsoft\Windows\Temporary Internet Files\Content.IE5\EEZUZOEC\MCj03333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962400"/>
            <a:ext cx="1295400" cy="2747218"/>
          </a:xfrm>
          <a:prstGeom prst="rect">
            <a:avLst/>
          </a:prstGeom>
          <a:noFill/>
        </p:spPr>
      </p:pic>
      <p:pic>
        <p:nvPicPr>
          <p:cNvPr id="11" name="Picture 10" descr="C:\Users\Hannah Jernigan\AppData\Local\Microsoft\Windows\Temporary Internet Files\Content.IE5\EEZUZOEC\MCj03333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1295400" cy="274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Contains elements that are not realistic.</a:t>
            </a:r>
          </a:p>
          <a:p>
            <a:pPr lvl="1"/>
            <a:r>
              <a:rPr lang="en-US" u="sng" dirty="0" smtClean="0"/>
              <a:t>Includes elements that are fake or made-up</a:t>
            </a:r>
          </a:p>
          <a:p>
            <a:pPr lvl="6"/>
            <a:r>
              <a:rPr lang="en-US" sz="2400" u="sng" dirty="0" smtClean="0"/>
              <a:t>Talking animals</a:t>
            </a:r>
          </a:p>
          <a:p>
            <a:pPr lvl="6"/>
            <a:r>
              <a:rPr lang="en-US" sz="2400" u="sng" dirty="0" smtClean="0"/>
              <a:t>Magical powers</a:t>
            </a:r>
          </a:p>
          <a:p>
            <a:pPr lvl="6"/>
            <a:r>
              <a:rPr lang="en-US" sz="2400" u="sng" dirty="0" smtClean="0"/>
              <a:t>Often (but not always) set in a medieval universe</a:t>
            </a:r>
          </a:p>
          <a:p>
            <a:pPr lvl="6"/>
            <a:r>
              <a:rPr lang="en-US" sz="2400" u="sng" dirty="0" smtClean="0"/>
              <a:t>Possibly involving mythical beings</a:t>
            </a:r>
            <a:endParaRPr lang="en-US" sz="2400" u="sng" dirty="0"/>
          </a:p>
        </p:txBody>
      </p:sp>
      <p:pic>
        <p:nvPicPr>
          <p:cNvPr id="4" name="Picture 2" descr="C:\Users\Hannah Jernigan\AppData\Local\Microsoft\Windows\Temporary Internet Files\Content.IE5\UCJX365R\MCj041237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6435"/>
            <a:ext cx="2819400" cy="2271055"/>
          </a:xfrm>
          <a:prstGeom prst="rect">
            <a:avLst/>
          </a:prstGeom>
          <a:noFill/>
        </p:spPr>
      </p:pic>
      <p:pic>
        <p:nvPicPr>
          <p:cNvPr id="9221" name="Picture 5" descr="C:\Users\Hannah Jernigan\AppData\Local\Microsoft\Windows\Temporary Internet Files\Content.IE5\K0Q3SWKJ\MCj04130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308844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Fiction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Stories that take place in modern times</a:t>
            </a:r>
          </a:p>
          <a:p>
            <a:r>
              <a:rPr lang="en-US" u="sng" dirty="0" smtClean="0"/>
              <a:t>Characters are involved in events that could happen</a:t>
            </a:r>
            <a:endParaRPr lang="en-US" u="sng" dirty="0"/>
          </a:p>
        </p:txBody>
      </p:sp>
      <p:pic>
        <p:nvPicPr>
          <p:cNvPr id="10242" name="Picture 2" descr="C:\Users\Hannah Jernigan\AppData\Local\Microsoft\Windows\Temporary Internet Files\Content.IE5\UCJX365R\MPj04366210000[1].jpg"/>
          <p:cNvPicPr>
            <a:picLocks noChangeAspect="1" noChangeArrowheads="1"/>
          </p:cNvPicPr>
          <p:nvPr/>
        </p:nvPicPr>
        <p:blipFill>
          <a:blip r:embed="rId2" cstate="print"/>
          <a:srcRect t="42222" r="1192"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drew a color on the way in</a:t>
            </a:r>
          </a:p>
          <a:p>
            <a:pPr lvl="1"/>
            <a:r>
              <a:rPr lang="en-US" dirty="0" smtClean="0"/>
              <a:t>Green=Science Fiction</a:t>
            </a:r>
          </a:p>
          <a:p>
            <a:pPr lvl="1"/>
            <a:r>
              <a:rPr lang="en-US" dirty="0" smtClean="0"/>
              <a:t>Blue=Mystery</a:t>
            </a:r>
          </a:p>
          <a:p>
            <a:pPr lvl="1"/>
            <a:r>
              <a:rPr lang="en-US" dirty="0" smtClean="0"/>
              <a:t>Red=Historical Fiction</a:t>
            </a:r>
          </a:p>
          <a:p>
            <a:pPr lvl="1"/>
            <a:r>
              <a:rPr lang="en-US" dirty="0" smtClean="0"/>
              <a:t>Orange=Fantasy</a:t>
            </a:r>
          </a:p>
          <a:p>
            <a:pPr lvl="1"/>
            <a:r>
              <a:rPr lang="en-US" dirty="0" smtClean="0"/>
              <a:t>Yellow=Realistic Fiction</a:t>
            </a:r>
          </a:p>
          <a:p>
            <a:r>
              <a:rPr lang="en-US" dirty="0" smtClean="0"/>
              <a:t>You have one minute to get to your color poster</a:t>
            </a:r>
          </a:p>
          <a:p>
            <a:pPr lvl="1"/>
            <a:r>
              <a:rPr lang="en-US" dirty="0" smtClean="0"/>
              <a:t>At your posters, split into two groups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a Book Cover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 a group of three, </a:t>
            </a:r>
            <a:r>
              <a:rPr lang="en-US" dirty="0" smtClean="0"/>
              <a:t>choose a genre (</a:t>
            </a:r>
            <a:r>
              <a:rPr lang="en-US" dirty="0" err="1" smtClean="0"/>
              <a:t>shh</a:t>
            </a:r>
            <a:r>
              <a:rPr lang="en-US" dirty="0" smtClean="0"/>
              <a:t>, don’t tell anyone)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Change the 3LP to create a genre specific Title and illustrated book cover…you have 15 minutes to create your book cover with your group</a:t>
            </a:r>
          </a:p>
          <a:p>
            <a:pPr marL="1236726" lvl="2" indent="-514350"/>
            <a:r>
              <a:rPr lang="en-US" dirty="0" smtClean="0"/>
              <a:t>Ex: Science Fiction: </a:t>
            </a:r>
            <a:r>
              <a:rPr lang="en-US" u="sng" dirty="0" smtClean="0"/>
              <a:t>Three Little Aliens</a:t>
            </a:r>
            <a:r>
              <a:rPr lang="en-US" dirty="0" smtClean="0"/>
              <a:t>, The picture on the cover shows a big warship about to nuke a heavily armored planet, in the background, only wisps of smoke remain from two planets that have already been nuked into oblivion.</a:t>
            </a:r>
          </a:p>
          <a:p>
            <a:pPr marL="1236726" lvl="2" indent="-514350"/>
            <a:r>
              <a:rPr lang="en-US" dirty="0" smtClean="0"/>
              <a:t>The images on the cover must be cut out of construction paper</a:t>
            </a:r>
          </a:p>
          <a:p>
            <a:pPr marL="1236726" lvl="2" indent="-514350"/>
            <a:r>
              <a:rPr lang="en-US" dirty="0" smtClean="0"/>
              <a:t>The title can be written in marker, must be large enough to read across a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</p:spPr>
        <p:txBody>
          <a:bodyPr/>
          <a:lstStyle/>
          <a:p>
            <a:r>
              <a:rPr lang="en-US" dirty="0" smtClean="0"/>
              <a:t>You have two minutes to discuss what you want the picture on your book cover to be</a:t>
            </a:r>
          </a:p>
          <a:p>
            <a:r>
              <a:rPr lang="en-US" dirty="0" smtClean="0"/>
              <a:t>You have one minute to decide who will do what part of the cover</a:t>
            </a:r>
          </a:p>
          <a:p>
            <a:pPr lvl="1"/>
            <a:r>
              <a:rPr lang="en-US" dirty="0" smtClean="0"/>
              <a:t>One person writes the title in nice letters</a:t>
            </a:r>
          </a:p>
          <a:p>
            <a:pPr lvl="1"/>
            <a:r>
              <a:rPr lang="en-US" dirty="0" smtClean="0"/>
              <a:t>The other two group members split the images that need to be created</a:t>
            </a:r>
          </a:p>
          <a:p>
            <a:r>
              <a:rPr lang="en-US" dirty="0" smtClean="0"/>
              <a:t>YOU HAVE 10 MINUTES TO FINISH YOUR BOOK COVER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</p:spPr>
        <p:txBody>
          <a:bodyPr/>
          <a:lstStyle/>
          <a:p>
            <a:r>
              <a:rPr lang="en-US" dirty="0" smtClean="0"/>
              <a:t>Remember</a:t>
            </a:r>
          </a:p>
          <a:p>
            <a:pPr lvl="1"/>
            <a:r>
              <a:rPr lang="en-US" dirty="0" smtClean="0"/>
              <a:t>Someone needs to write the title in nice letters</a:t>
            </a:r>
          </a:p>
          <a:p>
            <a:pPr lvl="1"/>
            <a:r>
              <a:rPr lang="en-US" dirty="0" smtClean="0"/>
              <a:t>The other group members split the images that need to be created</a:t>
            </a:r>
          </a:p>
          <a:p>
            <a:r>
              <a:rPr lang="en-US" dirty="0" smtClean="0"/>
              <a:t>YOU HAVE 10 MINUTES TO FINISH YOUR BOOK COVER</a:t>
            </a:r>
          </a:p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Bell </a:t>
            </a:r>
            <a:r>
              <a:rPr lang="en-US" dirty="0" smtClean="0"/>
              <a:t>Ringer: Finish your daily task then answer these two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What parts or elements of a story change depending on the genre? (Think about who, what, when, where, how)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Why do you think it is important to be able to recognize the different literary genres you are reading?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group member gets a note card, your note card will have one of the following words at the top</a:t>
            </a:r>
          </a:p>
          <a:p>
            <a:pPr lvl="1"/>
            <a:r>
              <a:rPr lang="en-US" dirty="0" smtClean="0"/>
              <a:t>Other genre examples</a:t>
            </a:r>
          </a:p>
          <a:p>
            <a:pPr lvl="2"/>
            <a:r>
              <a:rPr lang="en-US" dirty="0" smtClean="0"/>
              <a:t>Write the titles of movies and books that belong in this genre</a:t>
            </a:r>
          </a:p>
          <a:p>
            <a:pPr lvl="1"/>
            <a:r>
              <a:rPr lang="en-US" dirty="0" smtClean="0"/>
              <a:t>Setting</a:t>
            </a:r>
          </a:p>
          <a:p>
            <a:pPr lvl="2"/>
            <a:r>
              <a:rPr lang="en-US" dirty="0" smtClean="0"/>
              <a:t>Explain how the setting on the book cover shows the typical setting of your genre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Explain how your book’s title shows the genre</a:t>
            </a:r>
          </a:p>
          <a:p>
            <a:r>
              <a:rPr lang="en-US" dirty="0" smtClean="0"/>
              <a:t>You are the recorder for your note card</a:t>
            </a:r>
          </a:p>
          <a:p>
            <a:r>
              <a:rPr lang="en-US" dirty="0" smtClean="0"/>
              <a:t>Your group members will have one minute to verbally answer the questions above.</a:t>
            </a:r>
          </a:p>
          <a:p>
            <a:r>
              <a:rPr lang="en-US" dirty="0" smtClean="0"/>
              <a:t>You write their name, and record what they say</a:t>
            </a:r>
          </a:p>
          <a:p>
            <a:pPr lvl="1"/>
            <a:r>
              <a:rPr lang="en-US" dirty="0" smtClean="0"/>
              <a:t>DO NOT WRITE DOWN EVERY WORD, JUST THE MAIN IDEA</a:t>
            </a:r>
          </a:p>
          <a:p>
            <a:r>
              <a:rPr lang="en-US" dirty="0" smtClean="0"/>
              <a:t>Go through all the note cards [8]</a:t>
            </a:r>
          </a:p>
          <a:p>
            <a:r>
              <a:rPr lang="en-US" dirty="0" smtClean="0"/>
              <a:t>You have one minute to glue the note card onto the bottom of the poster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5105399"/>
          </a:xfrm>
        </p:spPr>
        <p:txBody>
          <a:bodyPr/>
          <a:lstStyle/>
          <a:p>
            <a:r>
              <a:rPr lang="en-US" dirty="0" smtClean="0"/>
              <a:t>Draw the diagram below.  Label each star with the correct term.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6019800"/>
            <a:ext cx="2438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52800" y="2895600"/>
            <a:ext cx="1371600" cy="3124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2895600"/>
            <a:ext cx="1143000" cy="228600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5181600"/>
            <a:ext cx="1905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4572000" y="27432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629400" y="50292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886200" y="40386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105400" y="38100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524000" y="57912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77000" y="2895600"/>
            <a:ext cx="19050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Climax</a:t>
            </a:r>
          </a:p>
          <a:p>
            <a:r>
              <a:rPr lang="en-US" b="1" dirty="0" smtClean="0"/>
              <a:t>Exposition</a:t>
            </a:r>
          </a:p>
          <a:p>
            <a:r>
              <a:rPr lang="en-US" b="1" dirty="0" smtClean="0"/>
              <a:t>Falling Action</a:t>
            </a:r>
          </a:p>
          <a:p>
            <a:r>
              <a:rPr lang="en-US" b="1" dirty="0" smtClean="0"/>
              <a:t>Rising Action</a:t>
            </a:r>
          </a:p>
          <a:p>
            <a:r>
              <a:rPr lang="en-US" b="1" dirty="0" smtClean="0"/>
              <a:t>Resolution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77200" cy="47244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Need to Know Vocabulary</a:t>
            </a:r>
            <a:endParaRPr lang="en-US" sz="9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5181600"/>
            <a:ext cx="8915400" cy="1828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/>
              <a:t>The events of a story</a:t>
            </a:r>
          </a:p>
          <a:p>
            <a:pPr lvl="1"/>
            <a:r>
              <a:rPr lang="en-US" dirty="0" smtClean="0">
                <a:hlinkClick r:id="rId2"/>
              </a:rPr>
              <a:t>Watch</a:t>
            </a:r>
            <a:r>
              <a:rPr lang="en-US" dirty="0" smtClean="0"/>
              <a:t> the 3 Little Pigs (3LP).  </a:t>
            </a:r>
          </a:p>
          <a:p>
            <a:pPr lvl="2"/>
            <a:r>
              <a:rPr lang="en-US" dirty="0" smtClean="0"/>
              <a:t>While you are listening record the eight most important things that happen onto the paper.</a:t>
            </a:r>
          </a:p>
          <a:p>
            <a:pPr lvl="3"/>
            <a:r>
              <a:rPr lang="en-US" dirty="0" smtClean="0"/>
              <a:t>You do not have to use complete sentences</a:t>
            </a:r>
          </a:p>
          <a:p>
            <a:pPr lvl="4"/>
            <a:r>
              <a:rPr lang="en-US" dirty="0" smtClean="0"/>
              <a:t>E</a:t>
            </a:r>
            <a:r>
              <a:rPr dirty="0" smtClean="0"/>
              <a:t>x:1-pig  bros build straw, stick, and brick houses</a:t>
            </a:r>
          </a:p>
          <a:p>
            <a:pPr lvl="2"/>
            <a:r>
              <a:rPr lang="en-US" dirty="0" smtClean="0"/>
              <a:t>Look at your list, eliminate the three least important events in your list.   </a:t>
            </a:r>
          </a:p>
          <a:p>
            <a:pPr lvl="2"/>
            <a:r>
              <a:rPr lang="en-US" dirty="0" smtClean="0"/>
              <a:t>Underneath the word plot and its definition in your notebook, write “example.”   </a:t>
            </a:r>
            <a:r>
              <a:rPr lang="en-US" u="sng" dirty="0" smtClean="0"/>
              <a:t>Then write a three sentence summary of the 3LP based on the 5events you recorded</a:t>
            </a:r>
          </a:p>
        </p:txBody>
      </p:sp>
      <p:pic>
        <p:nvPicPr>
          <p:cNvPr id="11267" name="Picture 3" descr="C:\Users\Hannah Jernigan\AppData\Local\Microsoft\Windows\Temporary Internet Files\Content.IE5\K0Q3SWKJ\MCED0026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254910" cy="119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/>
              <a:t>Exposition- The introductory material which gives the setting, creates the tone, presents the characters, and other facts necessary for understanding the story.</a:t>
            </a:r>
          </a:p>
          <a:p>
            <a:pPr lvl="1"/>
            <a:r>
              <a:rPr lang="en-US" u="sng" dirty="0" smtClean="0"/>
              <a:t>Rising Action-Events that occur leading up to the climax</a:t>
            </a:r>
          </a:p>
          <a:p>
            <a:pPr lvl="1"/>
            <a:r>
              <a:rPr lang="en-US" u="sng" dirty="0" smtClean="0"/>
              <a:t>Climax-The highest point of interest or suspense in the story; The point at which the events can go one way or the other</a:t>
            </a:r>
          </a:p>
          <a:p>
            <a:pPr lvl="1"/>
            <a:r>
              <a:rPr lang="en-US" u="sng" dirty="0" smtClean="0"/>
              <a:t>Falling Action-Events that occur after the climax</a:t>
            </a:r>
          </a:p>
          <a:p>
            <a:pPr lvl="1"/>
            <a:r>
              <a:rPr lang="en-US" u="sng" dirty="0" smtClean="0"/>
              <a:t>Resolution (denouement)-The way the story turns out; The final outcome</a:t>
            </a:r>
          </a:p>
        </p:txBody>
      </p:sp>
      <p:pic>
        <p:nvPicPr>
          <p:cNvPr id="11267" name="Picture 3" descr="C:\Users\Hannah Jernigan\AppData\Local\Microsoft\Windows\Temporary Internet Files\Content.IE5\K0Q3SWKJ\MCED0026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254910" cy="119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main problem in a story, conflict makes the story interesting</a:t>
            </a:r>
            <a:r>
              <a:rPr lang="en-US" dirty="0" smtClean="0"/>
              <a:t>.   </a:t>
            </a:r>
          </a:p>
          <a:p>
            <a:pPr lvl="1"/>
            <a:r>
              <a:rPr lang="en-US" u="sng" dirty="0" smtClean="0"/>
              <a:t>Man vs. Man, Nature, or Self</a:t>
            </a:r>
          </a:p>
          <a:p>
            <a:pPr lvl="1"/>
            <a:r>
              <a:rPr lang="en-US" dirty="0" smtClean="0"/>
              <a:t>Example: </a:t>
            </a:r>
            <a:r>
              <a:rPr lang="en-US" u="sng" dirty="0" smtClean="0"/>
              <a:t>In the Three Little Pigs, the conflict is that the Big Bad Wolf, wants to eat the pigs.</a:t>
            </a:r>
          </a:p>
          <a:p>
            <a:pPr lvl="1"/>
            <a:r>
              <a:rPr lang="en-US" u="sng" dirty="0" smtClean="0"/>
              <a:t>This is an example of Man (pigs) </a:t>
            </a:r>
            <a:r>
              <a:rPr lang="en-US" u="sng" dirty="0" err="1" smtClean="0"/>
              <a:t>vs</a:t>
            </a:r>
            <a:r>
              <a:rPr lang="en-US" u="sng" dirty="0" smtClean="0"/>
              <a:t>…</a:t>
            </a:r>
          </a:p>
          <a:p>
            <a:pPr lvl="4"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1027" name="Picture 3" descr="C:\Users\Hannah Jernigan\AppData\Local\Microsoft\Windows\Temporary Internet Files\Content.IE5\C4IEPCEM\MCj04174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250478"/>
            <a:ext cx="1295400" cy="1607522"/>
          </a:xfrm>
          <a:prstGeom prst="rect">
            <a:avLst/>
          </a:prstGeom>
          <a:noFill/>
        </p:spPr>
      </p:pic>
      <p:pic>
        <p:nvPicPr>
          <p:cNvPr id="1028" name="Picture 4" descr="C:\Users\Hannah Jernigan\AppData\Local\Microsoft\Windows\Temporary Internet Files\Content.IE5\C4IEPCEM\MCj04174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181600"/>
            <a:ext cx="1237183" cy="1535278"/>
          </a:xfrm>
          <a:prstGeom prst="rect">
            <a:avLst/>
          </a:prstGeom>
          <a:noFill/>
        </p:spPr>
      </p:pic>
      <p:pic>
        <p:nvPicPr>
          <p:cNvPr id="1029" name="Picture 5" descr="C:\Users\Hannah Jernigan\AppData\Local\Microsoft\Windows\Temporary Internet Files\Content.IE5\C4IEPCEM\MCj04174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322722"/>
            <a:ext cx="1237183" cy="1535278"/>
          </a:xfrm>
          <a:prstGeom prst="rect">
            <a:avLst/>
          </a:prstGeom>
          <a:noFill/>
        </p:spPr>
      </p:pic>
      <p:pic>
        <p:nvPicPr>
          <p:cNvPr id="1030" name="Picture 6" descr="C:\Users\Hannah Jernigan\AppData\Local\Microsoft\Windows\Temporary Internet Files\Content.IE5\EEZUZOEC\MCj02169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191000"/>
            <a:ext cx="260484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Internal Conflict-Takes place within the mind of the character; the character struggles to make a decision, take an action or overcome a feeling (Man vs. Self)</a:t>
            </a:r>
          </a:p>
          <a:p>
            <a:r>
              <a:rPr lang="en-US" u="sng" dirty="0" smtClean="0"/>
              <a:t>External Conflict-The character struggles against some outside force such as another person or nature. (Man vs. Man, Man vs. Nature, Man vs. Society)</a:t>
            </a:r>
          </a:p>
          <a:p>
            <a:pPr lvl="4"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1027" name="Picture 3" descr="C:\Users\Hannah Jernigan\AppData\Local\Microsoft\Windows\Temporary Internet Files\Content.IE5\C4IEPCEM\MCj04174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250478"/>
            <a:ext cx="1295400" cy="1607522"/>
          </a:xfrm>
          <a:prstGeom prst="rect">
            <a:avLst/>
          </a:prstGeom>
          <a:noFill/>
        </p:spPr>
      </p:pic>
      <p:pic>
        <p:nvPicPr>
          <p:cNvPr id="1028" name="Picture 4" descr="C:\Users\Hannah Jernigan\AppData\Local\Microsoft\Windows\Temporary Internet Files\Content.IE5\C4IEPCEM\MCj04174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181600"/>
            <a:ext cx="1237183" cy="1535278"/>
          </a:xfrm>
          <a:prstGeom prst="rect">
            <a:avLst/>
          </a:prstGeom>
          <a:noFill/>
        </p:spPr>
      </p:pic>
      <p:pic>
        <p:nvPicPr>
          <p:cNvPr id="1029" name="Picture 5" descr="C:\Users\Hannah Jernigan\AppData\Local\Microsoft\Windows\Temporary Internet Files\Content.IE5\C4IEPCEM\MCj04174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322722"/>
            <a:ext cx="1237183" cy="1535278"/>
          </a:xfrm>
          <a:prstGeom prst="rect">
            <a:avLst/>
          </a:prstGeom>
          <a:noFill/>
        </p:spPr>
      </p:pic>
      <p:pic>
        <p:nvPicPr>
          <p:cNvPr id="1030" name="Picture 6" descr="C:\Users\Hannah Jernigan\AppData\Local\Microsoft\Windows\Temporary Internet Files\Content.IE5\EEZUZOEC\MCj02169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297633"/>
            <a:ext cx="1524000" cy="156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(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individuals that are part of the plot of a story</a:t>
            </a:r>
          </a:p>
          <a:p>
            <a:pPr lvl="3"/>
            <a:r>
              <a:rPr lang="en-US" sz="3200" u="sng" dirty="0" smtClean="0"/>
              <a:t>The characters in 3LP are The Big Bad Wolf, Pig 1, Pig 2, and Pig 3</a:t>
            </a:r>
            <a:endParaRPr lang="en-US" sz="3200" u="sng" dirty="0"/>
          </a:p>
        </p:txBody>
      </p:sp>
      <p:pic>
        <p:nvPicPr>
          <p:cNvPr id="2050" name="Picture 2" descr="C:\Users\Hannah Jernigan\AppData\Local\Microsoft\Windows\Temporary Internet Files\Content.IE5\UCJX365R\MCj009096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2433731" cy="3745713"/>
          </a:xfrm>
          <a:prstGeom prst="rect">
            <a:avLst/>
          </a:prstGeom>
          <a:noFill/>
        </p:spPr>
      </p:pic>
      <p:pic>
        <p:nvPicPr>
          <p:cNvPr id="6" name="Picture 3" descr="C:\Users\Hannah Jernigan\AppData\Local\Microsoft\Windows\Temporary Internet Files\Content.IE5\UCJX365R\MCj011230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0"/>
            <a:ext cx="3087761" cy="1976713"/>
          </a:xfrm>
          <a:prstGeom prst="rect">
            <a:avLst/>
          </a:prstGeom>
          <a:noFill/>
        </p:spPr>
      </p:pic>
      <p:pic>
        <p:nvPicPr>
          <p:cNvPr id="2052" name="Picture 4" descr="C:\Users\Hannah Jernigan\AppData\Local\Microsoft\Windows\Temporary Internet Files\Content.IE5\EEZUZOEC\MCj011289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1" y="5662293"/>
            <a:ext cx="2514600" cy="955220"/>
          </a:xfrm>
          <a:prstGeom prst="rect">
            <a:avLst/>
          </a:prstGeom>
          <a:noFill/>
        </p:spPr>
      </p:pic>
      <p:pic>
        <p:nvPicPr>
          <p:cNvPr id="2054" name="Picture 6" descr="C:\Users\Hannah Jernigan\AppData\Local\Microsoft\Windows\Temporary Internet Files\Content.IE5\C4IEPCEM\MCj041748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858440"/>
            <a:ext cx="1313383" cy="162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(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Major Character (Protagonist)-The most important character in the story.</a:t>
            </a:r>
          </a:p>
          <a:p>
            <a:r>
              <a:rPr lang="en-US" sz="3200" u="sng" dirty="0" smtClean="0"/>
              <a:t>Minor Character-One who takes part in the action but is not the focus of attention.</a:t>
            </a:r>
          </a:p>
          <a:p>
            <a:r>
              <a:rPr lang="en-US" u="sng" dirty="0" smtClean="0"/>
              <a:t>Antagonist-The character or force that opposed the protagonist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Characterization-The way the author develops and creates the character</a:t>
            </a:r>
          </a:p>
          <a:p>
            <a:pPr lvl="1"/>
            <a:r>
              <a:rPr lang="en-US" sz="2800" u="sng" dirty="0" smtClean="0"/>
              <a:t>Direct Characterization-the author states the character’s traits or characteristics directly</a:t>
            </a:r>
          </a:p>
          <a:p>
            <a:pPr lvl="2"/>
            <a:r>
              <a:rPr lang="en-US" sz="2400" dirty="0" smtClean="0"/>
              <a:t>(The wolf had long sharp claws and big teeth.)</a:t>
            </a:r>
          </a:p>
          <a:p>
            <a:pPr lvl="1"/>
            <a:r>
              <a:rPr lang="en-US" sz="2800" u="sng" dirty="0" smtClean="0"/>
              <a:t>Indirect Characterization-the author depends on the reader to draw conclusions about the character’s traits</a:t>
            </a:r>
          </a:p>
          <a:p>
            <a:pPr lvl="2"/>
            <a:r>
              <a:rPr lang="en-US" sz="2400" dirty="0" smtClean="0"/>
              <a:t>(Little Red Riding Hood was all alone in the big forest, when she heard a screa</a:t>
            </a:r>
            <a:r>
              <a:rPr lang="en-US" dirty="0" smtClean="0"/>
              <a:t>m and a roar, she started running towards Grandma’s house.)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(</a:t>
            </a:r>
            <a:r>
              <a:rPr lang="en-US" dirty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time and place(s) where the action of a story occurs</a:t>
            </a:r>
            <a:r>
              <a:rPr lang="en-US" dirty="0" smtClean="0"/>
              <a:t>.   </a:t>
            </a:r>
          </a:p>
          <a:p>
            <a:pPr lvl="1"/>
            <a:r>
              <a:rPr lang="en-US" u="sng" dirty="0" smtClean="0"/>
              <a:t>In 3LP, the settings are: </a:t>
            </a:r>
          </a:p>
          <a:p>
            <a:pPr lvl="2"/>
            <a:r>
              <a:rPr lang="en-US" u="sng" dirty="0" smtClean="0"/>
              <a:t>Straw house</a:t>
            </a:r>
          </a:p>
          <a:p>
            <a:pPr lvl="2"/>
            <a:r>
              <a:rPr lang="en-US" u="sng" dirty="0" smtClean="0"/>
              <a:t>Stick house</a:t>
            </a:r>
          </a:p>
          <a:p>
            <a:pPr lvl="2"/>
            <a:r>
              <a:rPr lang="en-US" u="sng" dirty="0" smtClean="0"/>
              <a:t>Brick house</a:t>
            </a:r>
          </a:p>
          <a:p>
            <a:endParaRPr lang="en-US" dirty="0"/>
          </a:p>
        </p:txBody>
      </p:sp>
      <p:pic>
        <p:nvPicPr>
          <p:cNvPr id="3076" name="Picture 4" descr="C:\Users\Hannah Jernigan\AppData\Local\Microsoft\Windows\Temporary Internet Files\Content.IE5\EEZUZOEC\MCj011589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746" y="2209800"/>
            <a:ext cx="3976254" cy="4486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4267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Foreshadowing (</a:t>
            </a:r>
            <a:r>
              <a:rPr lang="en-US" dirty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This picture shows the </a:t>
            </a:r>
          </a:p>
          <a:p>
            <a:pPr>
              <a:buNone/>
            </a:pPr>
            <a:r>
              <a:rPr lang="en-US" dirty="0" smtClean="0"/>
              <a:t>definition of </a:t>
            </a:r>
            <a:r>
              <a:rPr lang="en-US" sz="2800" dirty="0" smtClean="0"/>
              <a:t>foreshadowing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Pick a partner at your table</a:t>
            </a:r>
          </a:p>
          <a:p>
            <a:pPr lvl="1"/>
            <a:r>
              <a:rPr lang="en-US" dirty="0" smtClean="0"/>
              <a:t>When I say “GO!” talk for 30 seconds to your partner, do not stop talking</a:t>
            </a:r>
          </a:p>
          <a:p>
            <a:pPr lvl="1"/>
            <a:r>
              <a:rPr lang="en-US" dirty="0" smtClean="0"/>
              <a:t>Tell them what you think the literary term means based on the picture</a:t>
            </a:r>
          </a:p>
          <a:p>
            <a:pPr lvl="1"/>
            <a:r>
              <a:rPr lang="en-US" dirty="0" smtClean="0"/>
              <a:t>Then switch, your partner speaks for 30 seconds</a:t>
            </a:r>
          </a:p>
          <a:p>
            <a:pPr lvl="1"/>
            <a:r>
              <a:rPr lang="en-US" dirty="0" smtClean="0"/>
              <a:t>I will use the popsicle sticks to randomly call on 5 people to share what their PARTNER said.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098" name="Picture 2" descr="C:\Users\Hannah Jernigan\AppData\Local\Microsoft\Windows\Temporary Internet Files\Content.IE5\EEZUZOEC\MCBD19778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311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Foreshadowing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600" u="sng" dirty="0" smtClean="0"/>
              <a:t>This is a clue an author drops into the story to hint about something good/bad that will happen later in the story</a:t>
            </a:r>
            <a:r>
              <a:rPr lang="en-US" sz="3600" dirty="0" smtClean="0"/>
              <a:t>.</a:t>
            </a:r>
          </a:p>
          <a:p>
            <a:pPr lvl="1"/>
            <a:r>
              <a:rPr lang="en-US" sz="3600" dirty="0" smtClean="0"/>
              <a:t>If the book was a movie, this would be the part where they play the music, “Dun, dun, dun…”</a:t>
            </a:r>
          </a:p>
          <a:p>
            <a:pPr lvl="2"/>
            <a:r>
              <a:rPr lang="en-US" sz="3600" dirty="0" smtClean="0"/>
              <a:t> Ex: “I thought I knew everything, boy I had a lot to learn…” (dun, dun, dun…)</a:t>
            </a:r>
          </a:p>
          <a:p>
            <a:pPr lvl="1"/>
            <a:r>
              <a:rPr lang="en-US" sz="3600" u="sng" dirty="0" smtClean="0"/>
              <a:t>What is the foreshadowing in 3LP?</a:t>
            </a:r>
          </a:p>
          <a:p>
            <a:pPr lvl="2"/>
            <a:r>
              <a:rPr lang="en-US" sz="3200" dirty="0" smtClean="0"/>
              <a:t>Write the answer in your journal as an example of foreshadowing</a:t>
            </a:r>
          </a:p>
          <a:p>
            <a:pPr lvl="1"/>
            <a:endParaRPr lang="en-US" sz="3600" dirty="0"/>
          </a:p>
        </p:txBody>
      </p:sp>
      <p:sp>
        <p:nvSpPr>
          <p:cNvPr id="5" name="Cloud Callout 4"/>
          <p:cNvSpPr/>
          <p:nvPr/>
        </p:nvSpPr>
        <p:spPr>
          <a:xfrm flipH="1">
            <a:off x="152400" y="0"/>
            <a:ext cx="3429000" cy="990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Something bad is coming to get me! I see the shadow!!!!</a:t>
            </a:r>
            <a:endParaRPr lang="en-US" dirty="0"/>
          </a:p>
        </p:txBody>
      </p:sp>
      <p:pic>
        <p:nvPicPr>
          <p:cNvPr id="6" name="Picture 2" descr="C:\Users\Hannah Jernigan\AppData\Local\Microsoft\Windows\Temporary Internet Files\Content.IE5\UCJX365R\MCPE03260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0"/>
            <a:ext cx="1371600" cy="1510205"/>
          </a:xfrm>
          <a:prstGeom prst="rect">
            <a:avLst/>
          </a:prstGeom>
          <a:noFill/>
        </p:spPr>
      </p:pic>
      <p:pic>
        <p:nvPicPr>
          <p:cNvPr id="7" name="MS900054316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67000" y="2590800"/>
            <a:ext cx="304800" cy="304800"/>
          </a:xfrm>
          <a:prstGeom prst="rect">
            <a:avLst/>
          </a:prstGeom>
        </p:spPr>
      </p:pic>
      <p:pic>
        <p:nvPicPr>
          <p:cNvPr id="11" name="MS910218998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534400" y="3657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Starting on page one, write the terms and definitions in section one of your notebook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vocabulary  term should take up 1/3of the notebook page, the extra space is for examples from class readings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Only  three definitions per page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chemeClr val="tx1"/>
                </a:solidFill>
              </a:rPr>
              <a:t>Record yellow and underlined words in notebook!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Flashback (</a:t>
            </a:r>
            <a:r>
              <a:rPr lang="en-US" dirty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A flashback is a vivid memory of a character, told as though it were happening that moment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They use this in movies all the time…</a:t>
            </a:r>
          </a:p>
          <a:p>
            <a:pPr lvl="1"/>
            <a:r>
              <a:rPr lang="en-US" dirty="0" smtClean="0"/>
              <a:t>(Flashback Friday) </a:t>
            </a:r>
            <a:endParaRPr lang="en-US" dirty="0" smtClean="0"/>
          </a:p>
          <a:p>
            <a:r>
              <a:rPr lang="en-US" dirty="0" smtClean="0"/>
              <a:t>Let’s make up a fake flashback for 3LP, don’t forget to </a:t>
            </a:r>
            <a:r>
              <a:rPr lang="en-US" u="sng" dirty="0" smtClean="0"/>
              <a:t>write your example into your notebook</a:t>
            </a:r>
            <a:endParaRPr lang="en-US" u="sng" dirty="0"/>
          </a:p>
          <a:p>
            <a:pPr lvl="1"/>
            <a:r>
              <a:rPr lang="en-US" dirty="0" smtClean="0"/>
              <a:t>Talk for one minute at your tables, you will be randomly called on.   What you say will be the class example.   Make sure you are ready to be called on!</a:t>
            </a:r>
          </a:p>
        </p:txBody>
      </p:sp>
      <p:pic>
        <p:nvPicPr>
          <p:cNvPr id="2050" name="Picture 2" descr="C:\Users\Hannah Jernigan\AppData\Local\Microsoft\Windows\Temporary Internet Files\Content.IE5\EEZUZOEC\MCj024056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198454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a nyc and summer 08 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 vert="horz" lIns="91440" rIns="45720" rtlCol="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Perspective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(6) 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is how an ant sees the road.   It looks a little different than it does from a car!  I took this picture.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Perspective/Point of View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The view the story is told from.   The story could change depending on the narrator. </a:t>
            </a:r>
            <a:r>
              <a:rPr lang="en-US" dirty="0" smtClean="0"/>
              <a:t>(an ant and an elephant see a road differently)</a:t>
            </a:r>
          </a:p>
          <a:p>
            <a:pPr lvl="1"/>
            <a:r>
              <a:rPr lang="en-US" u="sng" dirty="0" smtClean="0"/>
              <a:t>Omniscient=All-Knowing.   This is the narrator that can explain what EVERY character is thinking and feeling.</a:t>
            </a:r>
          </a:p>
          <a:p>
            <a:pPr lvl="1"/>
            <a:r>
              <a:rPr lang="en-US" u="sng" dirty="0" smtClean="0"/>
              <a:t>Limited=A narrator that does not know every character’s thoughts.</a:t>
            </a:r>
          </a:p>
          <a:p>
            <a:pPr lvl="1"/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Person= Told by a character who is in the story and uses first person pronouns (I, me, my, we). Can tell the reader everything he/she feels, sees, and does in the story. </a:t>
            </a:r>
          </a:p>
          <a:p>
            <a:pPr lvl="1"/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Person=Told by a narrator who uses the pronoun you; Not very common.</a:t>
            </a:r>
          </a:p>
          <a:p>
            <a:pPr lvl="1"/>
            <a:r>
              <a:rPr lang="en-US" u="sng" dirty="0" smtClean="0"/>
              <a:t>3</a:t>
            </a:r>
            <a:r>
              <a:rPr lang="en-US" u="sng" baseline="30000" dirty="0" smtClean="0"/>
              <a:t>rd</a:t>
            </a:r>
            <a:r>
              <a:rPr lang="en-US" u="sng" dirty="0" smtClean="0"/>
              <a:t> Person= Told by a narrator using the third person pronouns he, she, they; Relates the inner thoughts and feelings of only one character. The narrator is a character in the story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The perspective in 3Lp is…</a:t>
            </a:r>
            <a:endParaRPr lang="en-US" u="sng" dirty="0"/>
          </a:p>
        </p:txBody>
      </p:sp>
      <p:pic>
        <p:nvPicPr>
          <p:cNvPr id="8194" name="Picture 2" descr="C:\Users\Hannah Jernigan\AppData\Local\Microsoft\Windows\Temporary Internet Files\Content.IE5\K0Q3SWKJ\MCj041746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0"/>
            <a:ext cx="1980286" cy="1953112"/>
          </a:xfrm>
          <a:prstGeom prst="rect">
            <a:avLst/>
          </a:prstGeom>
          <a:noFill/>
        </p:spPr>
      </p:pic>
      <p:pic>
        <p:nvPicPr>
          <p:cNvPr id="6" name="Picture 2" descr="C:\Users\Hannah Jernigan\AppData\Local\Microsoft\Windows\Temporary Internet Files\Content.IE5\K0Q3SWKJ\MCj041746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72000"/>
            <a:ext cx="1980286" cy="1953112"/>
          </a:xfrm>
          <a:prstGeom prst="rect">
            <a:avLst/>
          </a:prstGeom>
          <a:noFill/>
        </p:spPr>
      </p:pic>
      <p:pic>
        <p:nvPicPr>
          <p:cNvPr id="7" name="Picture 2" descr="C:\Users\Hannah Jernigan\AppData\Local\Microsoft\Windows\Temporary Internet Files\Content.IE5\K0Q3SWKJ\MCj041746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495800"/>
            <a:ext cx="1980286" cy="195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(</a:t>
            </a:r>
            <a:r>
              <a:rPr lang="en-US" dirty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A generalization about life, the world, or the universe</a:t>
            </a:r>
            <a:r>
              <a:rPr lang="en-US" dirty="0" smtClean="0"/>
              <a:t>.   </a:t>
            </a:r>
            <a:r>
              <a:rPr lang="en-US" u="sng" dirty="0" smtClean="0"/>
              <a:t>Themes focus on big, important ideas.   They are often inspirational.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A story can have many themes</a:t>
            </a:r>
          </a:p>
          <a:p>
            <a:pPr lvl="1"/>
            <a:r>
              <a:rPr lang="en-US" dirty="0" smtClean="0"/>
              <a:t>A theme is not a </a:t>
            </a:r>
            <a:r>
              <a:rPr lang="en-US" dirty="0" err="1" smtClean="0"/>
              <a:t>loooooong</a:t>
            </a:r>
            <a:r>
              <a:rPr lang="en-US" dirty="0" smtClean="0"/>
              <a:t> sentence</a:t>
            </a:r>
          </a:p>
          <a:p>
            <a:pPr lvl="1"/>
            <a:r>
              <a:rPr lang="en-US" dirty="0" smtClean="0"/>
              <a:t>A theme is short and could be</a:t>
            </a:r>
          </a:p>
          <a:p>
            <a:pPr lvl="1">
              <a:buNone/>
            </a:pPr>
            <a:r>
              <a:rPr lang="en-US" dirty="0" smtClean="0"/>
              <a:t> written on a bumper sticker</a:t>
            </a:r>
          </a:p>
          <a:p>
            <a:pPr lvl="2"/>
            <a:r>
              <a:rPr lang="en-US" dirty="0" smtClean="0"/>
              <a:t>“Life Happens”</a:t>
            </a:r>
          </a:p>
          <a:p>
            <a:pPr lvl="2"/>
            <a:r>
              <a:rPr lang="en-US" dirty="0" smtClean="0"/>
              <a:t>“Love is Fleeting”</a:t>
            </a:r>
          </a:p>
          <a:p>
            <a:pPr lvl="2"/>
            <a:r>
              <a:rPr lang="en-US" dirty="0" smtClean="0"/>
              <a:t>“Forget U” </a:t>
            </a:r>
            <a:endParaRPr lang="en-US" dirty="0"/>
          </a:p>
        </p:txBody>
      </p:sp>
      <p:pic>
        <p:nvPicPr>
          <p:cNvPr id="7171" name="Picture 3" descr="C:\Users\Hannah Jernigan\AppData\Local\Microsoft\Windows\Temporary Internet Files\Content.IE5\UCJX365R\MCBD1987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38600"/>
            <a:ext cx="250474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Theme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bumper sticker for 3LP</a:t>
            </a:r>
          </a:p>
          <a:p>
            <a:r>
              <a:rPr lang="en-US" dirty="0" smtClean="0"/>
              <a:t>Think about the main idea in the text you just saw/heard.   Create a bumper sticker that depicts the theme of the 3LP.</a:t>
            </a:r>
            <a:endParaRPr lang="en-US" dirty="0"/>
          </a:p>
        </p:txBody>
      </p:sp>
      <p:pic>
        <p:nvPicPr>
          <p:cNvPr id="6146" name="Picture 2" descr="C:\Users\Hannah Jernigan\AppData\Local\Microsoft\Windows\Temporary Internet Files\Content.IE5\EEZUZOEC\MCj043999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19400" y="3830587"/>
            <a:ext cx="6096000" cy="302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difference between flashback and foreshadowing?</a:t>
            </a:r>
          </a:p>
          <a:p>
            <a:pPr lvl="1"/>
            <a:r>
              <a:rPr lang="en-US" dirty="0" smtClean="0"/>
              <a:t>Give an example of each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65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 (</a:t>
            </a:r>
            <a:r>
              <a:rPr lang="en-US" dirty="0"/>
              <a:t>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Surprising, interesting, or amusing contradictions between what happens and what is expected</a:t>
            </a:r>
          </a:p>
          <a:p>
            <a:pPr lvl="1"/>
            <a:r>
              <a:rPr lang="en-US" dirty="0" smtClean="0"/>
              <a:t>Ex: Consider the following poster:</a:t>
            </a:r>
          </a:p>
          <a:p>
            <a:pPr>
              <a:buNone/>
            </a:pPr>
            <a:endParaRPr lang="en-US" b="1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b="1" dirty="0" smtClean="0">
                <a:latin typeface="Copperplate Gothic Bold" pitchFamily="34" charset="0"/>
              </a:rPr>
              <a:t>Missing Dog</a:t>
            </a:r>
            <a:endParaRPr lang="en-US" sz="1400" b="1" dirty="0" smtClean="0">
              <a:latin typeface="Copperplate Gothic Bold" pitchFamily="34" charset="0"/>
            </a:endParaRPr>
          </a:p>
          <a:p>
            <a:pPr lvl="0">
              <a:buNone/>
            </a:pPr>
            <a:r>
              <a:rPr lang="en-US" b="1" dirty="0" smtClean="0">
                <a:latin typeface="Papyrus" pitchFamily="66" charset="0"/>
              </a:rPr>
              <a:t>One Eye</a:t>
            </a:r>
            <a:endParaRPr lang="en-US" sz="1800" dirty="0" smtClean="0">
              <a:latin typeface="Papyrus" pitchFamily="66" charset="0"/>
            </a:endParaRPr>
          </a:p>
          <a:p>
            <a:pPr>
              <a:buNone/>
            </a:pPr>
            <a:r>
              <a:rPr lang="en-US" b="1" dirty="0" smtClean="0">
                <a:latin typeface="Papyrus" pitchFamily="66" charset="0"/>
              </a:rPr>
              <a:t>Deaf</a:t>
            </a:r>
            <a:endParaRPr lang="en-US" sz="1800" dirty="0" smtClean="0">
              <a:latin typeface="Papyrus" pitchFamily="66" charset="0"/>
            </a:endParaRPr>
          </a:p>
          <a:p>
            <a:pPr lvl="0">
              <a:buNone/>
            </a:pPr>
            <a:r>
              <a:rPr lang="en-US" b="1" dirty="0" smtClean="0">
                <a:latin typeface="Papyrus" pitchFamily="66" charset="0"/>
              </a:rPr>
              <a:t>Crippled</a:t>
            </a:r>
            <a:endParaRPr lang="en-US" sz="1800" dirty="0" smtClean="0">
              <a:latin typeface="Papyrus" pitchFamily="66" charset="0"/>
            </a:endParaRPr>
          </a:p>
          <a:p>
            <a:pPr lvl="0">
              <a:buNone/>
            </a:pPr>
            <a:r>
              <a:rPr lang="en-US" b="1" dirty="0" smtClean="0">
                <a:latin typeface="Papyrus" pitchFamily="66" charset="0"/>
              </a:rPr>
              <a:t>Four teeth</a:t>
            </a:r>
            <a:endParaRPr lang="en-US" sz="1800" dirty="0" smtClean="0">
              <a:latin typeface="Papyrus" pitchFamily="66" charset="0"/>
            </a:endParaRPr>
          </a:p>
          <a:p>
            <a:pPr lvl="0">
              <a:buNone/>
            </a:pPr>
            <a:r>
              <a:rPr lang="en-US" b="1" dirty="0" smtClean="0">
                <a:latin typeface="Papyrus" pitchFamily="66" charset="0"/>
              </a:rPr>
              <a:t>Responds to the name “Lucky”</a:t>
            </a:r>
            <a:endParaRPr lang="en-US" sz="1800" dirty="0" smtClean="0">
              <a:latin typeface="Papyrus" pitchFamily="66" charset="0"/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en-US" sz="16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sz="1600" dirty="0" smtClean="0"/>
          </a:p>
          <a:p>
            <a:pPr algn="ctr">
              <a:buNone/>
            </a:pPr>
            <a:r>
              <a:rPr lang="en-US" dirty="0" smtClean="0">
                <a:latin typeface="Copperplate Gothic Bold" pitchFamily="34" charset="0"/>
              </a:rPr>
              <a:t>Explain why this is ironic…what part reverses your expectations? [8]</a:t>
            </a:r>
            <a:endParaRPr lang="en-US" sz="1400" dirty="0" smtClean="0">
              <a:latin typeface="Copperplate Gothic Bold" pitchFamily="34" charset="0"/>
            </a:endParaRPr>
          </a:p>
          <a:p>
            <a:endParaRPr lang="en-US" sz="1400" dirty="0" smtClean="0"/>
          </a:p>
          <a:p>
            <a:pPr lvl="1"/>
            <a:endParaRPr lang="en-US" dirty="0" smtClean="0"/>
          </a:p>
        </p:txBody>
      </p:sp>
      <p:pic>
        <p:nvPicPr>
          <p:cNvPr id="4098" name="Picture 2" descr="C:\Users\Hannah Jernigan\AppData\Local\Microsoft\Windows\Temporary Internet Files\Content.IE5\EEZUZOEC\MCj042411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3562350" cy="343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50828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Example: Now consider the following music </a:t>
            </a:r>
            <a:r>
              <a:rPr lang="en-US" dirty="0" smtClean="0">
                <a:hlinkClick r:id="rId2"/>
              </a:rPr>
              <a:t>video </a:t>
            </a:r>
            <a:r>
              <a:rPr lang="en-US" dirty="0" smtClean="0"/>
              <a:t>by Britney Spears.   What is ironic about the chorus?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“She’s so lucky, she’s a star, but she cry, cry, cries with a lonely heart.   </a:t>
            </a:r>
            <a:r>
              <a:rPr lang="en-US" u="sng" dirty="0" err="1" smtClean="0"/>
              <a:t>Thinkin</a:t>
            </a:r>
            <a:r>
              <a:rPr lang="en-US" u="sng" dirty="0" smtClean="0"/>
              <a:t>’ if there’s </a:t>
            </a:r>
            <a:r>
              <a:rPr lang="en-US" u="sng" dirty="0" err="1" smtClean="0"/>
              <a:t>nothin</a:t>
            </a:r>
            <a:r>
              <a:rPr lang="en-US" u="sng" dirty="0" smtClean="0"/>
              <a:t>’ missing in my life, then why do these tears fall at night?”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answers to these questions go in your glossary as examples/ explanations of irony.   Restate the question IN YOUR ANSWER.</a:t>
            </a:r>
          </a:p>
          <a:p>
            <a:pPr marL="1225296" lvl="2" indent="-457200">
              <a:buFont typeface="+mj-lt"/>
              <a:buAutoNum type="arabicParenR"/>
            </a:pPr>
            <a:r>
              <a:rPr lang="en-US" u="sng" dirty="0" smtClean="0"/>
              <a:t>What is your expectation for how a super-successful pop star should feel?</a:t>
            </a:r>
          </a:p>
          <a:p>
            <a:pPr marL="1225296" lvl="2" indent="-457200">
              <a:buFont typeface="+mj-lt"/>
              <a:buAutoNum type="arabicParenR"/>
            </a:pPr>
            <a:r>
              <a:rPr lang="en-US" u="sng" dirty="0" smtClean="0"/>
              <a:t>How does “Lucky” feel?</a:t>
            </a:r>
          </a:p>
          <a:p>
            <a:pPr marL="1225296" lvl="2" indent="-457200">
              <a:buFont typeface="+mj-lt"/>
              <a:buAutoNum type="arabicParenR"/>
            </a:pPr>
            <a:r>
              <a:rPr lang="en-US" u="sng" dirty="0" smtClean="0"/>
              <a:t>Why is her name Ironic?</a:t>
            </a:r>
          </a:p>
          <a:p>
            <a:pPr marL="1225296" lvl="2" indent="-457200">
              <a:buFont typeface="+mj-lt"/>
              <a:buAutoNum type="arabicParenR"/>
            </a:pPr>
            <a:r>
              <a:rPr lang="en-US" u="sng" dirty="0" smtClean="0"/>
              <a:t>What is ironic about the ending of 3LP?</a:t>
            </a:r>
            <a:endParaRPr lang="en-US" u="sng" dirty="0"/>
          </a:p>
        </p:txBody>
      </p:sp>
      <p:pic>
        <p:nvPicPr>
          <p:cNvPr id="5126" name="Picture 6" descr="C:\Users\Hannah Jernigan\AppData\Local\Microsoft\Windows\Temporary Internet Files\Content.IE5\C4IEPCEM\MCj021541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48339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 (</a:t>
            </a:r>
            <a:r>
              <a:rPr lang="en-US" dirty="0"/>
              <a:t>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 reference to a well-known person, event, place, literary work, or work of art.   Allusions allow the writer to express complicated ideas in a quicker way.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Kanye</a:t>
            </a:r>
            <a:r>
              <a:rPr lang="en-US" dirty="0" smtClean="0"/>
              <a:t> West </a:t>
            </a:r>
            <a:r>
              <a:rPr lang="en-US" dirty="0" smtClean="0">
                <a:hlinkClick r:id="rId2"/>
              </a:rPr>
              <a:t>raps</a:t>
            </a:r>
            <a:r>
              <a:rPr lang="en-US" dirty="0" smtClean="0"/>
              <a:t>: How could you be so…Dr. Evil</a:t>
            </a:r>
            <a:r>
              <a:rPr lang="en-US" dirty="0" smtClean="0"/>
              <a:t>? (New link for </a:t>
            </a:r>
            <a:r>
              <a:rPr lang="en-US" dirty="0" smtClean="0">
                <a:hlinkClick r:id="rId3"/>
              </a:rPr>
              <a:t>Heartless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Consider this </a:t>
            </a:r>
            <a:r>
              <a:rPr lang="en-US" dirty="0" smtClean="0">
                <a:hlinkClick r:id="rId4"/>
              </a:rPr>
              <a:t>clip</a:t>
            </a:r>
            <a:r>
              <a:rPr lang="en-US" dirty="0" smtClean="0"/>
              <a:t> from the famous movie </a:t>
            </a:r>
            <a:r>
              <a:rPr lang="en-US" i="1" dirty="0" smtClean="0"/>
              <a:t>Austin Powers</a:t>
            </a:r>
          </a:p>
          <a:p>
            <a:pPr lvl="2"/>
            <a:r>
              <a:rPr lang="en-US" dirty="0" smtClean="0"/>
              <a:t>What is </a:t>
            </a:r>
            <a:r>
              <a:rPr lang="en-US" dirty="0" err="1" smtClean="0"/>
              <a:t>Kanye</a:t>
            </a:r>
            <a:r>
              <a:rPr lang="en-US" dirty="0" smtClean="0"/>
              <a:t> saying about his ex by comparing her to Dr. Evil?</a:t>
            </a:r>
          </a:p>
          <a:p>
            <a:pPr lvl="3"/>
            <a:r>
              <a:rPr lang="en-US" dirty="0" smtClean="0"/>
              <a:t>30 seconds and switch discussion with partner</a:t>
            </a:r>
          </a:p>
          <a:p>
            <a:pPr lvl="3"/>
            <a:r>
              <a:rPr lang="en-US" dirty="0" smtClean="0"/>
              <a:t>Call on three people with popsicle sticks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657600" cy="129235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Question</a:t>
            </a:r>
            <a:endParaRPr lang="en-US" sz="6600" dirty="0"/>
          </a:p>
        </p:txBody>
      </p:sp>
      <p:pic>
        <p:nvPicPr>
          <p:cNvPr id="1026" name="Picture 2" descr="C:\Users\Hannah Jernigan\AppData\Local\Microsoft\Windows\Temporary Internet Files\Content.IE5\C4IEPCEM\MPj039883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400800" cy="45720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6096000" cy="53339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8800" dirty="0" smtClean="0"/>
              <a:t>How many vocabulary terms per page?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153400" cy="1481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 of </a:t>
            </a:r>
            <a:r>
              <a:rPr lang="en-US" dirty="0" smtClean="0">
                <a:hlinkClick r:id="rId2"/>
              </a:rPr>
              <a:t>Allusion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Now Listen to this </a:t>
            </a:r>
            <a:r>
              <a:rPr lang="en-US" dirty="0" smtClean="0">
                <a:hlinkClick r:id="rId3"/>
              </a:rPr>
              <a:t>clip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5257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Tear off a corner of a piece of paper from the back of your notebook</a:t>
            </a:r>
          </a:p>
          <a:p>
            <a:r>
              <a:rPr lang="en-US" dirty="0" smtClean="0"/>
              <a:t>Listen to this song</a:t>
            </a:r>
          </a:p>
          <a:p>
            <a:r>
              <a:rPr lang="en-US" dirty="0" smtClean="0"/>
              <a:t>When you hear the allusion, write it on the piece of paper</a:t>
            </a:r>
          </a:p>
          <a:p>
            <a:r>
              <a:rPr lang="en-US" dirty="0" smtClean="0"/>
              <a:t>Hint: The allusion is to a famous story</a:t>
            </a:r>
          </a:p>
          <a:p>
            <a:r>
              <a:rPr lang="en-US" dirty="0" smtClean="0"/>
              <a:t>People who find the allusion correctly will get a character slip!!!!</a:t>
            </a:r>
            <a:endParaRPr lang="en-US" dirty="0"/>
          </a:p>
        </p:txBody>
      </p:sp>
      <p:pic>
        <p:nvPicPr>
          <p:cNvPr id="2050" name="Picture 2" descr="C:\Users\Hannah Jernigan\AppData\Local\Microsoft\Windows\Temporary Internet Files\Content.IE5\EEZUZOEC\MCj010416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569" y="1524000"/>
            <a:ext cx="4305679" cy="5867400"/>
          </a:xfrm>
          <a:prstGeom prst="rect">
            <a:avLst/>
          </a:prstGeom>
          <a:noFill/>
        </p:spPr>
      </p:pic>
      <p:pic>
        <p:nvPicPr>
          <p:cNvPr id="2054" name="Picture 6" descr="C:\Users\Hannah Jernigan\AppData\Local\Microsoft\Windows\Temporary Internet Files\Content.IE5\K0Q3SWKJ\MCj036074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4226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Allusion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Listen</a:t>
            </a:r>
            <a:r>
              <a:rPr lang="en-US" dirty="0" smtClean="0"/>
              <a:t> ….try this </a:t>
            </a:r>
            <a:r>
              <a:rPr lang="en-US" dirty="0" smtClean="0">
                <a:hlinkClick r:id="rId4"/>
              </a:rPr>
              <a:t>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3810000" cy="5486399"/>
          </a:xfrm>
        </p:spPr>
        <p:txBody>
          <a:bodyPr>
            <a:normAutofit/>
          </a:bodyPr>
          <a:lstStyle/>
          <a:p>
            <a:r>
              <a:rPr lang="en-US" dirty="0" smtClean="0"/>
              <a:t>ONE MORE SONG</a:t>
            </a:r>
          </a:p>
          <a:p>
            <a:pPr lvl="1"/>
            <a:r>
              <a:rPr lang="en-US" dirty="0" smtClean="0"/>
              <a:t>This one has an allusion to 3LP</a:t>
            </a:r>
          </a:p>
          <a:p>
            <a:pPr lvl="1"/>
            <a:r>
              <a:rPr lang="en-US" dirty="0" smtClean="0"/>
              <a:t>Raise your hand when you hear the allusion</a:t>
            </a:r>
          </a:p>
          <a:p>
            <a:pPr lvl="1"/>
            <a:r>
              <a:rPr lang="en-US" u="sng" dirty="0" smtClean="0"/>
              <a:t>Write the lyric in as an example of allusion in your journal</a:t>
            </a:r>
            <a:endParaRPr lang="en-US" u="sng" dirty="0"/>
          </a:p>
        </p:txBody>
      </p:sp>
      <p:pic>
        <p:nvPicPr>
          <p:cNvPr id="1028" name="Picture 4" descr="C:\Users\Hannah Jernigan\AppData\Local\Microsoft\Windows\Temporary Internet Files\Content.IE5\C4IEPCEM\MPj043876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828800"/>
            <a:ext cx="4876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The feeling created in the reader by a literary work or passage.   Through a careful choice of details, phrases, and images, a writer creates and atmosphere that can be: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Light-hearted OR serious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Cheerful OR threatening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Silly OR mysterious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Etc…</a:t>
            </a:r>
          </a:p>
          <a:p>
            <a:pPr marL="971550" lvl="1" indent="-514350">
              <a:buFont typeface="+mj-lt"/>
              <a:buAutoNum type="arabicPeriod"/>
            </a:pPr>
            <a:endParaRPr lang="en-US" u="sng" dirty="0" smtClean="0"/>
          </a:p>
          <a:p>
            <a:pPr lvl="1"/>
            <a:r>
              <a:rPr lang="en-US" dirty="0" smtClean="0"/>
              <a:t>Consider the songs we just talked about:</a:t>
            </a:r>
          </a:p>
          <a:p>
            <a:pPr lvl="2"/>
            <a:r>
              <a:rPr lang="en-US" dirty="0" smtClean="0"/>
              <a:t>What is the mood of </a:t>
            </a:r>
          </a:p>
          <a:p>
            <a:pPr lvl="3"/>
            <a:r>
              <a:rPr lang="en-US" dirty="0" smtClean="0"/>
              <a:t>“Lucky?”</a:t>
            </a:r>
          </a:p>
          <a:p>
            <a:pPr lvl="3"/>
            <a:r>
              <a:rPr lang="en-US" dirty="0" smtClean="0"/>
              <a:t>The “Love Story?”</a:t>
            </a:r>
          </a:p>
          <a:p>
            <a:pPr lvl="3"/>
            <a:r>
              <a:rPr lang="en-US" dirty="0" smtClean="0"/>
              <a:t>How are the moods of the two songs different?</a:t>
            </a:r>
          </a:p>
          <a:p>
            <a:pPr lvl="1"/>
            <a:r>
              <a:rPr lang="en-US" dirty="0" smtClean="0"/>
              <a:t>Write the answers to the next ?’s into your </a:t>
            </a:r>
            <a:r>
              <a:rPr lang="en-US" smtClean="0"/>
              <a:t>glossary…restate question </a:t>
            </a:r>
            <a:r>
              <a:rPr lang="en-US" dirty="0" smtClean="0"/>
              <a:t>in answer</a:t>
            </a:r>
          </a:p>
          <a:p>
            <a:pPr marL="1225296" lvl="2" indent="-457200">
              <a:buFont typeface="+mj-lt"/>
              <a:buAutoNum type="arabicParenR"/>
            </a:pPr>
            <a:r>
              <a:rPr lang="en-US" u="sng" dirty="0" smtClean="0"/>
              <a:t>What is the mood of “Who’s Afraid of the Big Bad Wolf?”</a:t>
            </a:r>
          </a:p>
          <a:p>
            <a:pPr marL="1225296" lvl="2" indent="-457200">
              <a:buFont typeface="+mj-lt"/>
              <a:buAutoNum type="arabicParenR"/>
            </a:pPr>
            <a:r>
              <a:rPr u="sng" dirty="0" smtClean="0"/>
              <a:t>What did the musician do to create th</a:t>
            </a:r>
            <a:r>
              <a:rPr lang="en-US" u="sng" dirty="0" smtClean="0"/>
              <a:t>i</a:t>
            </a:r>
            <a:r>
              <a:rPr u="sng" dirty="0" smtClean="0"/>
              <a:t>s mood?</a:t>
            </a:r>
            <a:endParaRPr lang="en-US" u="sng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3074" name="Picture 2" descr="C:\Users\Hannah Jernigan\AppData\Local\Microsoft\Windows\Temporary Internet Files\Content.IE5\K0Q3SWKJ\MCj042823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575450"/>
            <a:ext cx="2057400" cy="291095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4126002" y="3076227"/>
            <a:ext cx="2205147" cy="647454"/>
            <a:chOff x="4126002" y="3076227"/>
            <a:chExt cx="2205147" cy="647454"/>
          </a:xfrm>
        </p:grpSpPr>
        <p:sp>
          <p:nvSpPr>
            <p:cNvPr id="4" name="SMARTInkAnnotation0"/>
            <p:cNvSpPr/>
            <p:nvPr/>
          </p:nvSpPr>
          <p:spPr>
            <a:xfrm>
              <a:off x="4126002" y="3237636"/>
              <a:ext cx="303124" cy="350480"/>
            </a:xfrm>
            <a:custGeom>
              <a:avLst/>
              <a:gdLst/>
              <a:ahLst/>
              <a:cxnLst/>
              <a:rect l="0" t="0" r="0" b="0"/>
              <a:pathLst>
                <a:path w="303124" h="350480">
                  <a:moveTo>
                    <a:pt x="79881" y="39559"/>
                  </a:moveTo>
                  <a:lnTo>
                    <a:pt x="49196" y="237923"/>
                  </a:lnTo>
                  <a:lnTo>
                    <a:pt x="41439" y="295070"/>
                  </a:lnTo>
                  <a:lnTo>
                    <a:pt x="38378" y="312095"/>
                  </a:lnTo>
                  <a:lnTo>
                    <a:pt x="35344" y="324437"/>
                  </a:lnTo>
                  <a:lnTo>
                    <a:pt x="26832" y="350479"/>
                  </a:lnTo>
                  <a:lnTo>
                    <a:pt x="26655" y="350027"/>
                  </a:lnTo>
                  <a:lnTo>
                    <a:pt x="26349" y="339527"/>
                  </a:lnTo>
                  <a:lnTo>
                    <a:pt x="26317" y="326325"/>
                  </a:lnTo>
                  <a:lnTo>
                    <a:pt x="25320" y="320033"/>
                  </a:lnTo>
                  <a:lnTo>
                    <a:pt x="23663" y="312862"/>
                  </a:lnTo>
                  <a:lnTo>
                    <a:pt x="21566" y="305105"/>
                  </a:lnTo>
                  <a:lnTo>
                    <a:pt x="20168" y="296957"/>
                  </a:lnTo>
                  <a:lnTo>
                    <a:pt x="19237" y="288548"/>
                  </a:lnTo>
                  <a:lnTo>
                    <a:pt x="18615" y="279966"/>
                  </a:lnTo>
                  <a:lnTo>
                    <a:pt x="17209" y="271268"/>
                  </a:lnTo>
                  <a:lnTo>
                    <a:pt x="15279" y="262493"/>
                  </a:lnTo>
                  <a:lnTo>
                    <a:pt x="5053" y="222281"/>
                  </a:lnTo>
                  <a:lnTo>
                    <a:pt x="3206" y="210983"/>
                  </a:lnTo>
                  <a:lnTo>
                    <a:pt x="1975" y="199482"/>
                  </a:lnTo>
                  <a:lnTo>
                    <a:pt x="1155" y="187847"/>
                  </a:lnTo>
                  <a:lnTo>
                    <a:pt x="608" y="177113"/>
                  </a:lnTo>
                  <a:lnTo>
                    <a:pt x="0" y="157249"/>
                  </a:lnTo>
                  <a:lnTo>
                    <a:pt x="830" y="147784"/>
                  </a:lnTo>
                  <a:lnTo>
                    <a:pt x="2376" y="138499"/>
                  </a:lnTo>
                  <a:lnTo>
                    <a:pt x="4398" y="129331"/>
                  </a:lnTo>
                  <a:lnTo>
                    <a:pt x="5747" y="120243"/>
                  </a:lnTo>
                  <a:lnTo>
                    <a:pt x="6645" y="111208"/>
                  </a:lnTo>
                  <a:lnTo>
                    <a:pt x="7245" y="102208"/>
                  </a:lnTo>
                  <a:lnTo>
                    <a:pt x="8637" y="94223"/>
                  </a:lnTo>
                  <a:lnTo>
                    <a:pt x="10556" y="86916"/>
                  </a:lnTo>
                  <a:lnTo>
                    <a:pt x="12829" y="80060"/>
                  </a:lnTo>
                  <a:lnTo>
                    <a:pt x="15336" y="73505"/>
                  </a:lnTo>
                  <a:lnTo>
                    <a:pt x="17999" y="67151"/>
                  </a:lnTo>
                  <a:lnTo>
                    <a:pt x="20767" y="60930"/>
                  </a:lnTo>
                  <a:lnTo>
                    <a:pt x="24597" y="55791"/>
                  </a:lnTo>
                  <a:lnTo>
                    <a:pt x="29134" y="51372"/>
                  </a:lnTo>
                  <a:lnTo>
                    <a:pt x="38475" y="43817"/>
                  </a:lnTo>
                  <a:lnTo>
                    <a:pt x="45934" y="37152"/>
                  </a:lnTo>
                  <a:lnTo>
                    <a:pt x="49312" y="34978"/>
                  </a:lnTo>
                  <a:lnTo>
                    <a:pt x="55711" y="32562"/>
                  </a:lnTo>
                  <a:lnTo>
                    <a:pt x="57814" y="32910"/>
                  </a:lnTo>
                  <a:lnTo>
                    <a:pt x="59217" y="34134"/>
                  </a:lnTo>
                  <a:lnTo>
                    <a:pt x="60152" y="35942"/>
                  </a:lnTo>
                  <a:lnTo>
                    <a:pt x="61767" y="37148"/>
                  </a:lnTo>
                  <a:lnTo>
                    <a:pt x="63836" y="37952"/>
                  </a:lnTo>
                  <a:lnTo>
                    <a:pt x="66208" y="38488"/>
                  </a:lnTo>
                  <a:lnTo>
                    <a:pt x="68781" y="40829"/>
                  </a:lnTo>
                  <a:lnTo>
                    <a:pt x="74286" y="48722"/>
                  </a:lnTo>
                  <a:lnTo>
                    <a:pt x="82686" y="58845"/>
                  </a:lnTo>
                  <a:lnTo>
                    <a:pt x="87704" y="64323"/>
                  </a:lnTo>
                  <a:lnTo>
                    <a:pt x="92042" y="69959"/>
                  </a:lnTo>
                  <a:lnTo>
                    <a:pt x="95925" y="75701"/>
                  </a:lnTo>
                  <a:lnTo>
                    <a:pt x="99507" y="81513"/>
                  </a:lnTo>
                  <a:lnTo>
                    <a:pt x="102887" y="88364"/>
                  </a:lnTo>
                  <a:lnTo>
                    <a:pt x="106132" y="95908"/>
                  </a:lnTo>
                  <a:lnTo>
                    <a:pt x="109288" y="103914"/>
                  </a:lnTo>
                  <a:lnTo>
                    <a:pt x="111392" y="111236"/>
                  </a:lnTo>
                  <a:lnTo>
                    <a:pt x="112794" y="118102"/>
                  </a:lnTo>
                  <a:lnTo>
                    <a:pt x="113729" y="124663"/>
                  </a:lnTo>
                  <a:lnTo>
                    <a:pt x="115345" y="132014"/>
                  </a:lnTo>
                  <a:lnTo>
                    <a:pt x="117414" y="139891"/>
                  </a:lnTo>
                  <a:lnTo>
                    <a:pt x="119786" y="148119"/>
                  </a:lnTo>
                  <a:lnTo>
                    <a:pt x="122359" y="155589"/>
                  </a:lnTo>
                  <a:lnTo>
                    <a:pt x="125067" y="162553"/>
                  </a:lnTo>
                  <a:lnTo>
                    <a:pt x="127864" y="169180"/>
                  </a:lnTo>
                  <a:lnTo>
                    <a:pt x="130721" y="176575"/>
                  </a:lnTo>
                  <a:lnTo>
                    <a:pt x="136542" y="192728"/>
                  </a:lnTo>
                  <a:lnTo>
                    <a:pt x="138490" y="200211"/>
                  </a:lnTo>
                  <a:lnTo>
                    <a:pt x="139790" y="207184"/>
                  </a:lnTo>
                  <a:lnTo>
                    <a:pt x="140656" y="213817"/>
                  </a:lnTo>
                  <a:lnTo>
                    <a:pt x="141234" y="220223"/>
                  </a:lnTo>
                  <a:lnTo>
                    <a:pt x="141619" y="226478"/>
                  </a:lnTo>
                  <a:lnTo>
                    <a:pt x="142046" y="237728"/>
                  </a:lnTo>
                  <a:lnTo>
                    <a:pt x="142287" y="249640"/>
                  </a:lnTo>
                  <a:lnTo>
                    <a:pt x="142343" y="256290"/>
                  </a:lnTo>
                  <a:lnTo>
                    <a:pt x="141366" y="259453"/>
                  </a:lnTo>
                  <a:lnTo>
                    <a:pt x="134696" y="269918"/>
                  </a:lnTo>
                  <a:lnTo>
                    <a:pt x="133826" y="271194"/>
                  </a:lnTo>
                  <a:lnTo>
                    <a:pt x="133531" y="263503"/>
                  </a:lnTo>
                  <a:lnTo>
                    <a:pt x="133459" y="132994"/>
                  </a:lnTo>
                  <a:lnTo>
                    <a:pt x="135443" y="122685"/>
                  </a:lnTo>
                  <a:lnTo>
                    <a:pt x="138751" y="112835"/>
                  </a:lnTo>
                  <a:lnTo>
                    <a:pt x="146725" y="94947"/>
                  </a:lnTo>
                  <a:lnTo>
                    <a:pt x="153576" y="80382"/>
                  </a:lnTo>
                  <a:lnTo>
                    <a:pt x="156792" y="72727"/>
                  </a:lnTo>
                  <a:lnTo>
                    <a:pt x="159928" y="64648"/>
                  </a:lnTo>
                  <a:lnTo>
                    <a:pt x="163011" y="56285"/>
                  </a:lnTo>
                  <a:lnTo>
                    <a:pt x="167051" y="48725"/>
                  </a:lnTo>
                  <a:lnTo>
                    <a:pt x="171729" y="41701"/>
                  </a:lnTo>
                  <a:lnTo>
                    <a:pt x="176832" y="35034"/>
                  </a:lnTo>
                  <a:lnTo>
                    <a:pt x="182218" y="29597"/>
                  </a:lnTo>
                  <a:lnTo>
                    <a:pt x="187793" y="24980"/>
                  </a:lnTo>
                  <a:lnTo>
                    <a:pt x="193494" y="20910"/>
                  </a:lnTo>
                  <a:lnTo>
                    <a:pt x="199279" y="17205"/>
                  </a:lnTo>
                  <a:lnTo>
                    <a:pt x="205120" y="13742"/>
                  </a:lnTo>
                  <a:lnTo>
                    <a:pt x="210999" y="10442"/>
                  </a:lnTo>
                  <a:lnTo>
                    <a:pt x="220177" y="4128"/>
                  </a:lnTo>
                  <a:lnTo>
                    <a:pt x="224013" y="1056"/>
                  </a:lnTo>
                  <a:lnTo>
                    <a:pt x="228555" y="0"/>
                  </a:lnTo>
                  <a:lnTo>
                    <a:pt x="233567" y="288"/>
                  </a:lnTo>
                  <a:lnTo>
                    <a:pt x="238893" y="1472"/>
                  </a:lnTo>
                  <a:lnTo>
                    <a:pt x="247456" y="5433"/>
                  </a:lnTo>
                  <a:lnTo>
                    <a:pt x="254570" y="10502"/>
                  </a:lnTo>
                  <a:lnTo>
                    <a:pt x="261038" y="16062"/>
                  </a:lnTo>
                  <a:lnTo>
                    <a:pt x="267221" y="24485"/>
                  </a:lnTo>
                  <a:lnTo>
                    <a:pt x="270259" y="29510"/>
                  </a:lnTo>
                  <a:lnTo>
                    <a:pt x="273276" y="35837"/>
                  </a:lnTo>
                  <a:lnTo>
                    <a:pt x="276279" y="43030"/>
                  </a:lnTo>
                  <a:lnTo>
                    <a:pt x="279274" y="50803"/>
                  </a:lnTo>
                  <a:lnTo>
                    <a:pt x="282263" y="57969"/>
                  </a:lnTo>
                  <a:lnTo>
                    <a:pt x="285248" y="64731"/>
                  </a:lnTo>
                  <a:lnTo>
                    <a:pt x="288230" y="71223"/>
                  </a:lnTo>
                  <a:lnTo>
                    <a:pt x="290217" y="79520"/>
                  </a:lnTo>
                  <a:lnTo>
                    <a:pt x="291543" y="89020"/>
                  </a:lnTo>
                  <a:lnTo>
                    <a:pt x="292426" y="99322"/>
                  </a:lnTo>
                  <a:lnTo>
                    <a:pt x="294007" y="109167"/>
                  </a:lnTo>
                  <a:lnTo>
                    <a:pt x="296054" y="118706"/>
                  </a:lnTo>
                  <a:lnTo>
                    <a:pt x="298410" y="128043"/>
                  </a:lnTo>
                  <a:lnTo>
                    <a:pt x="299981" y="137244"/>
                  </a:lnTo>
                  <a:lnTo>
                    <a:pt x="301028" y="146354"/>
                  </a:lnTo>
                  <a:lnTo>
                    <a:pt x="301726" y="155404"/>
                  </a:lnTo>
                  <a:lnTo>
                    <a:pt x="302192" y="164414"/>
                  </a:lnTo>
                  <a:lnTo>
                    <a:pt x="302709" y="182363"/>
                  </a:lnTo>
                  <a:lnTo>
                    <a:pt x="303086" y="238954"/>
                  </a:lnTo>
                  <a:lnTo>
                    <a:pt x="302106" y="245911"/>
                  </a:lnTo>
                  <a:lnTo>
                    <a:pt x="300461" y="252534"/>
                  </a:lnTo>
                  <a:lnTo>
                    <a:pt x="298372" y="258933"/>
                  </a:lnTo>
                  <a:lnTo>
                    <a:pt x="296979" y="265183"/>
                  </a:lnTo>
                  <a:lnTo>
                    <a:pt x="296050" y="271335"/>
                  </a:lnTo>
                  <a:lnTo>
                    <a:pt x="295431" y="277420"/>
                  </a:lnTo>
                  <a:lnTo>
                    <a:pt x="295019" y="283461"/>
                  </a:lnTo>
                  <a:lnTo>
                    <a:pt x="294744" y="289473"/>
                  </a:lnTo>
                  <a:lnTo>
                    <a:pt x="294266" y="306075"/>
                  </a:lnTo>
                  <a:lnTo>
                    <a:pt x="294203" y="319567"/>
                  </a:lnTo>
                  <a:lnTo>
                    <a:pt x="295192" y="321481"/>
                  </a:lnTo>
                  <a:lnTo>
                    <a:pt x="296843" y="322757"/>
                  </a:lnTo>
                  <a:lnTo>
                    <a:pt x="298936" y="323608"/>
                  </a:lnTo>
                  <a:lnTo>
                    <a:pt x="300332" y="323183"/>
                  </a:lnTo>
                  <a:lnTo>
                    <a:pt x="301262" y="321907"/>
                  </a:lnTo>
                  <a:lnTo>
                    <a:pt x="303123" y="316380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"/>
            <p:cNvSpPr/>
            <p:nvPr/>
          </p:nvSpPr>
          <p:spPr>
            <a:xfrm>
              <a:off x="4545502" y="3286125"/>
              <a:ext cx="106710" cy="254447"/>
            </a:xfrm>
            <a:custGeom>
              <a:avLst/>
              <a:gdLst/>
              <a:ahLst/>
              <a:cxnLst/>
              <a:rect l="0" t="0" r="0" b="0"/>
              <a:pathLst>
                <a:path w="106710" h="254447">
                  <a:moveTo>
                    <a:pt x="17568" y="0"/>
                  </a:moveTo>
                  <a:lnTo>
                    <a:pt x="12424" y="0"/>
                  </a:lnTo>
                  <a:lnTo>
                    <a:pt x="14620" y="0"/>
                  </a:lnTo>
                  <a:lnTo>
                    <a:pt x="14611" y="992"/>
                  </a:lnTo>
                  <a:lnTo>
                    <a:pt x="11954" y="4740"/>
                  </a:lnTo>
                  <a:lnTo>
                    <a:pt x="10112" y="12360"/>
                  </a:lnTo>
                  <a:lnTo>
                    <a:pt x="9620" y="17169"/>
                  </a:lnTo>
                  <a:lnTo>
                    <a:pt x="9293" y="22360"/>
                  </a:lnTo>
                  <a:lnTo>
                    <a:pt x="9075" y="27805"/>
                  </a:lnTo>
                  <a:lnTo>
                    <a:pt x="8832" y="40139"/>
                  </a:lnTo>
                  <a:lnTo>
                    <a:pt x="8725" y="55542"/>
                  </a:lnTo>
                  <a:lnTo>
                    <a:pt x="7704" y="63817"/>
                  </a:lnTo>
                  <a:lnTo>
                    <a:pt x="6031" y="72311"/>
                  </a:lnTo>
                  <a:lnTo>
                    <a:pt x="3923" y="80949"/>
                  </a:lnTo>
                  <a:lnTo>
                    <a:pt x="3511" y="89685"/>
                  </a:lnTo>
                  <a:lnTo>
                    <a:pt x="4228" y="98485"/>
                  </a:lnTo>
                  <a:lnTo>
                    <a:pt x="5698" y="107329"/>
                  </a:lnTo>
                  <a:lnTo>
                    <a:pt x="5686" y="117193"/>
                  </a:lnTo>
                  <a:lnTo>
                    <a:pt x="4685" y="127738"/>
                  </a:lnTo>
                  <a:lnTo>
                    <a:pt x="3027" y="138737"/>
                  </a:lnTo>
                  <a:lnTo>
                    <a:pt x="1920" y="149046"/>
                  </a:lnTo>
                  <a:lnTo>
                    <a:pt x="1183" y="158895"/>
                  </a:lnTo>
                  <a:lnTo>
                    <a:pt x="692" y="168437"/>
                  </a:lnTo>
                  <a:lnTo>
                    <a:pt x="146" y="186978"/>
                  </a:lnTo>
                  <a:lnTo>
                    <a:pt x="0" y="196090"/>
                  </a:lnTo>
                  <a:lnTo>
                    <a:pt x="895" y="204148"/>
                  </a:lnTo>
                  <a:lnTo>
                    <a:pt x="2484" y="211505"/>
                  </a:lnTo>
                  <a:lnTo>
                    <a:pt x="4535" y="218394"/>
                  </a:lnTo>
                  <a:lnTo>
                    <a:pt x="5903" y="224971"/>
                  </a:lnTo>
                  <a:lnTo>
                    <a:pt x="6815" y="231340"/>
                  </a:lnTo>
                  <a:lnTo>
                    <a:pt x="7423" y="237570"/>
                  </a:lnTo>
                  <a:lnTo>
                    <a:pt x="8820" y="241724"/>
                  </a:lnTo>
                  <a:lnTo>
                    <a:pt x="10744" y="244493"/>
                  </a:lnTo>
                  <a:lnTo>
                    <a:pt x="13018" y="246339"/>
                  </a:lnTo>
                  <a:lnTo>
                    <a:pt x="15527" y="248562"/>
                  </a:lnTo>
                  <a:lnTo>
                    <a:pt x="20961" y="253678"/>
                  </a:lnTo>
                  <a:lnTo>
                    <a:pt x="24791" y="254446"/>
                  </a:lnTo>
                  <a:lnTo>
                    <a:pt x="29328" y="253967"/>
                  </a:lnTo>
                  <a:lnTo>
                    <a:pt x="34338" y="252655"/>
                  </a:lnTo>
                  <a:lnTo>
                    <a:pt x="38670" y="251780"/>
                  </a:lnTo>
                  <a:lnTo>
                    <a:pt x="42550" y="251197"/>
                  </a:lnTo>
                  <a:lnTo>
                    <a:pt x="46129" y="250809"/>
                  </a:lnTo>
                  <a:lnTo>
                    <a:pt x="50500" y="248565"/>
                  </a:lnTo>
                  <a:lnTo>
                    <a:pt x="55397" y="245085"/>
                  </a:lnTo>
                  <a:lnTo>
                    <a:pt x="60647" y="240781"/>
                  </a:lnTo>
                  <a:lnTo>
                    <a:pt x="65139" y="235927"/>
                  </a:lnTo>
                  <a:lnTo>
                    <a:pt x="69125" y="230706"/>
                  </a:lnTo>
                  <a:lnTo>
                    <a:pt x="72776" y="225242"/>
                  </a:lnTo>
                  <a:lnTo>
                    <a:pt x="76202" y="218622"/>
                  </a:lnTo>
                  <a:lnTo>
                    <a:pt x="79477" y="211232"/>
                  </a:lnTo>
                  <a:lnTo>
                    <a:pt x="82653" y="203329"/>
                  </a:lnTo>
                  <a:lnTo>
                    <a:pt x="88829" y="186611"/>
                  </a:lnTo>
                  <a:lnTo>
                    <a:pt x="100877" y="151624"/>
                  </a:lnTo>
                  <a:lnTo>
                    <a:pt x="102873" y="142754"/>
                  </a:lnTo>
                  <a:lnTo>
                    <a:pt x="104203" y="133865"/>
                  </a:lnTo>
                  <a:lnTo>
                    <a:pt x="105091" y="124962"/>
                  </a:lnTo>
                  <a:lnTo>
                    <a:pt x="105682" y="117042"/>
                  </a:lnTo>
                  <a:lnTo>
                    <a:pt x="106076" y="109778"/>
                  </a:lnTo>
                  <a:lnTo>
                    <a:pt x="106339" y="102951"/>
                  </a:lnTo>
                  <a:lnTo>
                    <a:pt x="106709" y="79121"/>
                  </a:lnTo>
                  <a:lnTo>
                    <a:pt x="105769" y="72591"/>
                  </a:lnTo>
                  <a:lnTo>
                    <a:pt x="104150" y="67246"/>
                  </a:lnTo>
                  <a:lnTo>
                    <a:pt x="102079" y="62690"/>
                  </a:lnTo>
                  <a:lnTo>
                    <a:pt x="99777" y="54982"/>
                  </a:lnTo>
                  <a:lnTo>
                    <a:pt x="99163" y="51537"/>
                  </a:lnTo>
                  <a:lnTo>
                    <a:pt x="96770" y="48249"/>
                  </a:lnTo>
                  <a:lnTo>
                    <a:pt x="93189" y="45064"/>
                  </a:lnTo>
                  <a:lnTo>
                    <a:pt x="88818" y="41949"/>
                  </a:lnTo>
                  <a:lnTo>
                    <a:pt x="84912" y="38880"/>
                  </a:lnTo>
                  <a:lnTo>
                    <a:pt x="81316" y="35842"/>
                  </a:lnTo>
                  <a:lnTo>
                    <a:pt x="77926" y="32824"/>
                  </a:lnTo>
                  <a:lnTo>
                    <a:pt x="74673" y="30812"/>
                  </a:lnTo>
                  <a:lnTo>
                    <a:pt x="71513" y="29471"/>
                  </a:lnTo>
                  <a:lnTo>
                    <a:pt x="68414" y="28577"/>
                  </a:lnTo>
                  <a:lnTo>
                    <a:pt x="64364" y="27981"/>
                  </a:lnTo>
                  <a:lnTo>
                    <a:pt x="59680" y="27584"/>
                  </a:lnTo>
                  <a:lnTo>
                    <a:pt x="54572" y="27318"/>
                  </a:lnTo>
                  <a:lnTo>
                    <a:pt x="50174" y="28134"/>
                  </a:lnTo>
                  <a:lnTo>
                    <a:pt x="46251" y="29670"/>
                  </a:lnTo>
                  <a:lnTo>
                    <a:pt x="42644" y="31686"/>
                  </a:lnTo>
                  <a:lnTo>
                    <a:pt x="39246" y="33031"/>
                  </a:lnTo>
                  <a:lnTo>
                    <a:pt x="35989" y="33927"/>
                  </a:lnTo>
                  <a:lnTo>
                    <a:pt x="32825" y="34524"/>
                  </a:lnTo>
                  <a:lnTo>
                    <a:pt x="29724" y="34922"/>
                  </a:lnTo>
                  <a:lnTo>
                    <a:pt x="26664" y="35188"/>
                  </a:lnTo>
                  <a:lnTo>
                    <a:pt x="17568" y="35719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"/>
            <p:cNvSpPr/>
            <p:nvPr/>
          </p:nvSpPr>
          <p:spPr>
            <a:xfrm>
              <a:off x="4723926" y="3242718"/>
              <a:ext cx="124880" cy="244523"/>
            </a:xfrm>
            <a:custGeom>
              <a:avLst/>
              <a:gdLst/>
              <a:ahLst/>
              <a:cxnLst/>
              <a:rect l="0" t="0" r="0" b="0"/>
              <a:pathLst>
                <a:path w="124880" h="244523">
                  <a:moveTo>
                    <a:pt x="26668" y="7688"/>
                  </a:moveTo>
                  <a:lnTo>
                    <a:pt x="26668" y="0"/>
                  </a:lnTo>
                  <a:lnTo>
                    <a:pt x="26668" y="16833"/>
                  </a:lnTo>
                  <a:lnTo>
                    <a:pt x="25676" y="20730"/>
                  </a:lnTo>
                  <a:lnTo>
                    <a:pt x="21928" y="27706"/>
                  </a:lnTo>
                  <a:lnTo>
                    <a:pt x="19539" y="31948"/>
                  </a:lnTo>
                  <a:lnTo>
                    <a:pt x="14239" y="41952"/>
                  </a:lnTo>
                  <a:lnTo>
                    <a:pt x="12429" y="48390"/>
                  </a:lnTo>
                  <a:lnTo>
                    <a:pt x="11221" y="55659"/>
                  </a:lnTo>
                  <a:lnTo>
                    <a:pt x="10417" y="63481"/>
                  </a:lnTo>
                  <a:lnTo>
                    <a:pt x="8889" y="71673"/>
                  </a:lnTo>
                  <a:lnTo>
                    <a:pt x="6878" y="80110"/>
                  </a:lnTo>
                  <a:lnTo>
                    <a:pt x="4544" y="88712"/>
                  </a:lnTo>
                  <a:lnTo>
                    <a:pt x="2989" y="97422"/>
                  </a:lnTo>
                  <a:lnTo>
                    <a:pt x="1953" y="106206"/>
                  </a:lnTo>
                  <a:lnTo>
                    <a:pt x="1261" y="115039"/>
                  </a:lnTo>
                  <a:lnTo>
                    <a:pt x="800" y="123904"/>
                  </a:lnTo>
                  <a:lnTo>
                    <a:pt x="288" y="141691"/>
                  </a:lnTo>
                  <a:lnTo>
                    <a:pt x="0" y="168440"/>
                  </a:lnTo>
                  <a:lnTo>
                    <a:pt x="952" y="177364"/>
                  </a:lnTo>
                  <a:lnTo>
                    <a:pt x="2579" y="186290"/>
                  </a:lnTo>
                  <a:lnTo>
                    <a:pt x="4655" y="195216"/>
                  </a:lnTo>
                  <a:lnTo>
                    <a:pt x="6040" y="203152"/>
                  </a:lnTo>
                  <a:lnTo>
                    <a:pt x="6963" y="210428"/>
                  </a:lnTo>
                  <a:lnTo>
                    <a:pt x="7577" y="217262"/>
                  </a:lnTo>
                  <a:lnTo>
                    <a:pt x="9973" y="222810"/>
                  </a:lnTo>
                  <a:lnTo>
                    <a:pt x="13553" y="227501"/>
                  </a:lnTo>
                  <a:lnTo>
                    <a:pt x="17925" y="231621"/>
                  </a:lnTo>
                  <a:lnTo>
                    <a:pt x="21831" y="234367"/>
                  </a:lnTo>
                  <a:lnTo>
                    <a:pt x="25428" y="236198"/>
                  </a:lnTo>
                  <a:lnTo>
                    <a:pt x="28818" y="237419"/>
                  </a:lnTo>
                  <a:lnTo>
                    <a:pt x="32070" y="239225"/>
                  </a:lnTo>
                  <a:lnTo>
                    <a:pt x="35230" y="241421"/>
                  </a:lnTo>
                  <a:lnTo>
                    <a:pt x="38329" y="243877"/>
                  </a:lnTo>
                  <a:lnTo>
                    <a:pt x="42380" y="244522"/>
                  </a:lnTo>
                  <a:lnTo>
                    <a:pt x="47064" y="243960"/>
                  </a:lnTo>
                  <a:lnTo>
                    <a:pt x="52172" y="242594"/>
                  </a:lnTo>
                  <a:lnTo>
                    <a:pt x="56569" y="241682"/>
                  </a:lnTo>
                  <a:lnTo>
                    <a:pt x="60492" y="241075"/>
                  </a:lnTo>
                  <a:lnTo>
                    <a:pt x="64100" y="240670"/>
                  </a:lnTo>
                  <a:lnTo>
                    <a:pt x="68489" y="238416"/>
                  </a:lnTo>
                  <a:lnTo>
                    <a:pt x="73401" y="234928"/>
                  </a:lnTo>
                  <a:lnTo>
                    <a:pt x="78659" y="230619"/>
                  </a:lnTo>
                  <a:lnTo>
                    <a:pt x="84149" y="225762"/>
                  </a:lnTo>
                  <a:lnTo>
                    <a:pt x="95540" y="215073"/>
                  </a:lnTo>
                  <a:lnTo>
                    <a:pt x="100364" y="208453"/>
                  </a:lnTo>
                  <a:lnTo>
                    <a:pt x="104572" y="201062"/>
                  </a:lnTo>
                  <a:lnTo>
                    <a:pt x="108369" y="193159"/>
                  </a:lnTo>
                  <a:lnTo>
                    <a:pt x="111893" y="184913"/>
                  </a:lnTo>
                  <a:lnTo>
                    <a:pt x="115234" y="176440"/>
                  </a:lnTo>
                  <a:lnTo>
                    <a:pt x="118454" y="167814"/>
                  </a:lnTo>
                  <a:lnTo>
                    <a:pt x="120601" y="159087"/>
                  </a:lnTo>
                  <a:lnTo>
                    <a:pt x="122031" y="150293"/>
                  </a:lnTo>
                  <a:lnTo>
                    <a:pt x="122986" y="141453"/>
                  </a:lnTo>
                  <a:lnTo>
                    <a:pt x="123622" y="133576"/>
                  </a:lnTo>
                  <a:lnTo>
                    <a:pt x="124046" y="126340"/>
                  </a:lnTo>
                  <a:lnTo>
                    <a:pt x="124328" y="119531"/>
                  </a:lnTo>
                  <a:lnTo>
                    <a:pt x="124642" y="104029"/>
                  </a:lnTo>
                  <a:lnTo>
                    <a:pt x="124879" y="55726"/>
                  </a:lnTo>
                  <a:lnTo>
                    <a:pt x="123892" y="50627"/>
                  </a:lnTo>
                  <a:lnTo>
                    <a:pt x="122241" y="46236"/>
                  </a:lnTo>
                  <a:lnTo>
                    <a:pt x="120149" y="42316"/>
                  </a:lnTo>
                  <a:lnTo>
                    <a:pt x="117762" y="39703"/>
                  </a:lnTo>
                  <a:lnTo>
                    <a:pt x="115178" y="37961"/>
                  </a:lnTo>
                  <a:lnTo>
                    <a:pt x="112464" y="36800"/>
                  </a:lnTo>
                  <a:lnTo>
                    <a:pt x="109662" y="35033"/>
                  </a:lnTo>
                  <a:lnTo>
                    <a:pt x="106802" y="32864"/>
                  </a:lnTo>
                  <a:lnTo>
                    <a:pt x="103903" y="30425"/>
                  </a:lnTo>
                  <a:lnTo>
                    <a:pt x="100978" y="28799"/>
                  </a:lnTo>
                  <a:lnTo>
                    <a:pt x="98036" y="27715"/>
                  </a:lnTo>
                  <a:lnTo>
                    <a:pt x="95082" y="26992"/>
                  </a:lnTo>
                  <a:lnTo>
                    <a:pt x="91129" y="26511"/>
                  </a:lnTo>
                  <a:lnTo>
                    <a:pt x="86509" y="26190"/>
                  </a:lnTo>
                  <a:lnTo>
                    <a:pt x="77077" y="25833"/>
                  </a:lnTo>
                  <a:lnTo>
                    <a:pt x="65582" y="25604"/>
                  </a:lnTo>
                  <a:lnTo>
                    <a:pt x="62387" y="34477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3"/>
            <p:cNvSpPr/>
            <p:nvPr/>
          </p:nvSpPr>
          <p:spPr>
            <a:xfrm>
              <a:off x="4885065" y="3076227"/>
              <a:ext cx="195928" cy="486719"/>
            </a:xfrm>
            <a:custGeom>
              <a:avLst/>
              <a:gdLst/>
              <a:ahLst/>
              <a:cxnLst/>
              <a:rect l="0" t="0" r="0" b="0"/>
              <a:pathLst>
                <a:path w="195928" h="486719">
                  <a:moveTo>
                    <a:pt x="142349" y="174179"/>
                  </a:moveTo>
                  <a:lnTo>
                    <a:pt x="137609" y="174179"/>
                  </a:lnTo>
                  <a:lnTo>
                    <a:pt x="136212" y="173187"/>
                  </a:lnTo>
                  <a:lnTo>
                    <a:pt x="135281" y="171533"/>
                  </a:lnTo>
                  <a:lnTo>
                    <a:pt x="134660" y="169439"/>
                  </a:lnTo>
                  <a:lnTo>
                    <a:pt x="133255" y="168042"/>
                  </a:lnTo>
                  <a:lnTo>
                    <a:pt x="131325" y="167111"/>
                  </a:lnTo>
                  <a:lnTo>
                    <a:pt x="126535" y="166077"/>
                  </a:lnTo>
                  <a:lnTo>
                    <a:pt x="121100" y="165617"/>
                  </a:lnTo>
                  <a:lnTo>
                    <a:pt x="115376" y="165413"/>
                  </a:lnTo>
                  <a:lnTo>
                    <a:pt x="103930" y="165298"/>
                  </a:lnTo>
                  <a:lnTo>
                    <a:pt x="87024" y="165259"/>
                  </a:lnTo>
                  <a:lnTo>
                    <a:pt x="82646" y="166248"/>
                  </a:lnTo>
                  <a:lnTo>
                    <a:pt x="77742" y="167899"/>
                  </a:lnTo>
                  <a:lnTo>
                    <a:pt x="72489" y="169993"/>
                  </a:lnTo>
                  <a:lnTo>
                    <a:pt x="67994" y="173373"/>
                  </a:lnTo>
                  <a:lnTo>
                    <a:pt x="64006" y="177610"/>
                  </a:lnTo>
                  <a:lnTo>
                    <a:pt x="60354" y="182419"/>
                  </a:lnTo>
                  <a:lnTo>
                    <a:pt x="55936" y="187610"/>
                  </a:lnTo>
                  <a:lnTo>
                    <a:pt x="51006" y="193055"/>
                  </a:lnTo>
                  <a:lnTo>
                    <a:pt x="45735" y="198669"/>
                  </a:lnTo>
                  <a:lnTo>
                    <a:pt x="41229" y="204397"/>
                  </a:lnTo>
                  <a:lnTo>
                    <a:pt x="37232" y="210199"/>
                  </a:lnTo>
                  <a:lnTo>
                    <a:pt x="33575" y="216052"/>
                  </a:lnTo>
                  <a:lnTo>
                    <a:pt x="30146" y="222931"/>
                  </a:lnTo>
                  <a:lnTo>
                    <a:pt x="26867" y="230492"/>
                  </a:lnTo>
                  <a:lnTo>
                    <a:pt x="23689" y="238511"/>
                  </a:lnTo>
                  <a:lnTo>
                    <a:pt x="17512" y="255356"/>
                  </a:lnTo>
                  <a:lnTo>
                    <a:pt x="14476" y="264016"/>
                  </a:lnTo>
                  <a:lnTo>
                    <a:pt x="11460" y="273758"/>
                  </a:lnTo>
                  <a:lnTo>
                    <a:pt x="5462" y="295166"/>
                  </a:lnTo>
                  <a:lnTo>
                    <a:pt x="3466" y="305438"/>
                  </a:lnTo>
                  <a:lnTo>
                    <a:pt x="2136" y="315263"/>
                  </a:lnTo>
                  <a:lnTo>
                    <a:pt x="1248" y="324790"/>
                  </a:lnTo>
                  <a:lnTo>
                    <a:pt x="657" y="334118"/>
                  </a:lnTo>
                  <a:lnTo>
                    <a:pt x="0" y="352419"/>
                  </a:lnTo>
                  <a:lnTo>
                    <a:pt x="817" y="362459"/>
                  </a:lnTo>
                  <a:lnTo>
                    <a:pt x="2354" y="373121"/>
                  </a:lnTo>
                  <a:lnTo>
                    <a:pt x="4370" y="384197"/>
                  </a:lnTo>
                  <a:lnTo>
                    <a:pt x="9257" y="399151"/>
                  </a:lnTo>
                  <a:lnTo>
                    <a:pt x="14736" y="409104"/>
                  </a:lnTo>
                  <a:lnTo>
                    <a:pt x="20478" y="416835"/>
                  </a:lnTo>
                  <a:lnTo>
                    <a:pt x="26338" y="423578"/>
                  </a:lnTo>
                  <a:lnTo>
                    <a:pt x="29289" y="426766"/>
                  </a:lnTo>
                  <a:lnTo>
                    <a:pt x="34234" y="427898"/>
                  </a:lnTo>
                  <a:lnTo>
                    <a:pt x="40507" y="427661"/>
                  </a:lnTo>
                  <a:lnTo>
                    <a:pt x="47665" y="426511"/>
                  </a:lnTo>
                  <a:lnTo>
                    <a:pt x="53430" y="423760"/>
                  </a:lnTo>
                  <a:lnTo>
                    <a:pt x="58265" y="419941"/>
                  </a:lnTo>
                  <a:lnTo>
                    <a:pt x="62480" y="415411"/>
                  </a:lnTo>
                  <a:lnTo>
                    <a:pt x="77894" y="399555"/>
                  </a:lnTo>
                  <a:lnTo>
                    <a:pt x="82512" y="393883"/>
                  </a:lnTo>
                  <a:lnTo>
                    <a:pt x="86583" y="388117"/>
                  </a:lnTo>
                  <a:lnTo>
                    <a:pt x="94743" y="375427"/>
                  </a:lnTo>
                  <a:lnTo>
                    <a:pt x="104985" y="359865"/>
                  </a:lnTo>
                  <a:lnTo>
                    <a:pt x="109503" y="350555"/>
                  </a:lnTo>
                  <a:lnTo>
                    <a:pt x="113505" y="340381"/>
                  </a:lnTo>
                  <a:lnTo>
                    <a:pt x="117167" y="329628"/>
                  </a:lnTo>
                  <a:lnTo>
                    <a:pt x="120600" y="318492"/>
                  </a:lnTo>
                  <a:lnTo>
                    <a:pt x="127060" y="295534"/>
                  </a:lnTo>
                  <a:lnTo>
                    <a:pt x="129180" y="283856"/>
                  </a:lnTo>
                  <a:lnTo>
                    <a:pt x="130593" y="272102"/>
                  </a:lnTo>
                  <a:lnTo>
                    <a:pt x="131535" y="260297"/>
                  </a:lnTo>
                  <a:lnTo>
                    <a:pt x="132164" y="248458"/>
                  </a:lnTo>
                  <a:lnTo>
                    <a:pt x="132861" y="224721"/>
                  </a:lnTo>
                  <a:lnTo>
                    <a:pt x="134039" y="212834"/>
                  </a:lnTo>
                  <a:lnTo>
                    <a:pt x="135817" y="200942"/>
                  </a:lnTo>
                  <a:lnTo>
                    <a:pt x="137994" y="189044"/>
                  </a:lnTo>
                  <a:lnTo>
                    <a:pt x="139445" y="178136"/>
                  </a:lnTo>
                  <a:lnTo>
                    <a:pt x="140414" y="167887"/>
                  </a:lnTo>
                  <a:lnTo>
                    <a:pt x="141059" y="158078"/>
                  </a:lnTo>
                  <a:lnTo>
                    <a:pt x="140496" y="147570"/>
                  </a:lnTo>
                  <a:lnTo>
                    <a:pt x="139129" y="136596"/>
                  </a:lnTo>
                  <a:lnTo>
                    <a:pt x="137227" y="125311"/>
                  </a:lnTo>
                  <a:lnTo>
                    <a:pt x="135957" y="114812"/>
                  </a:lnTo>
                  <a:lnTo>
                    <a:pt x="135111" y="104835"/>
                  </a:lnTo>
                  <a:lnTo>
                    <a:pt x="134547" y="95208"/>
                  </a:lnTo>
                  <a:lnTo>
                    <a:pt x="133921" y="76573"/>
                  </a:lnTo>
                  <a:lnTo>
                    <a:pt x="133753" y="67437"/>
                  </a:lnTo>
                  <a:lnTo>
                    <a:pt x="132649" y="57377"/>
                  </a:lnTo>
                  <a:lnTo>
                    <a:pt x="130922" y="46701"/>
                  </a:lnTo>
                  <a:lnTo>
                    <a:pt x="128778" y="35616"/>
                  </a:lnTo>
                  <a:lnTo>
                    <a:pt x="123750" y="20653"/>
                  </a:lnTo>
                  <a:lnTo>
                    <a:pt x="117177" y="7703"/>
                  </a:lnTo>
                  <a:lnTo>
                    <a:pt x="116279" y="3286"/>
                  </a:lnTo>
                  <a:lnTo>
                    <a:pt x="115879" y="0"/>
                  </a:lnTo>
                  <a:lnTo>
                    <a:pt x="115773" y="513"/>
                  </a:lnTo>
                  <a:lnTo>
                    <a:pt x="115572" y="13762"/>
                  </a:lnTo>
                  <a:lnTo>
                    <a:pt x="118211" y="23839"/>
                  </a:lnTo>
                  <a:lnTo>
                    <a:pt x="120304" y="29303"/>
                  </a:lnTo>
                  <a:lnTo>
                    <a:pt x="122629" y="43313"/>
                  </a:lnTo>
                  <a:lnTo>
                    <a:pt x="123249" y="51217"/>
                  </a:lnTo>
                  <a:lnTo>
                    <a:pt x="124654" y="59462"/>
                  </a:lnTo>
                  <a:lnTo>
                    <a:pt x="126585" y="67935"/>
                  </a:lnTo>
                  <a:lnTo>
                    <a:pt x="163195" y="212925"/>
                  </a:lnTo>
                  <a:lnTo>
                    <a:pt x="165176" y="225807"/>
                  </a:lnTo>
                  <a:lnTo>
                    <a:pt x="166496" y="239355"/>
                  </a:lnTo>
                  <a:lnTo>
                    <a:pt x="167377" y="253349"/>
                  </a:lnTo>
                  <a:lnTo>
                    <a:pt x="168957" y="266646"/>
                  </a:lnTo>
                  <a:lnTo>
                    <a:pt x="171001" y="279480"/>
                  </a:lnTo>
                  <a:lnTo>
                    <a:pt x="173356" y="292005"/>
                  </a:lnTo>
                  <a:lnTo>
                    <a:pt x="174927" y="304324"/>
                  </a:lnTo>
                  <a:lnTo>
                    <a:pt x="175974" y="316504"/>
                  </a:lnTo>
                  <a:lnTo>
                    <a:pt x="176672" y="328594"/>
                  </a:lnTo>
                  <a:lnTo>
                    <a:pt x="177447" y="352610"/>
                  </a:lnTo>
                  <a:lnTo>
                    <a:pt x="177986" y="411290"/>
                  </a:lnTo>
                  <a:lnTo>
                    <a:pt x="178064" y="469393"/>
                  </a:lnTo>
                  <a:lnTo>
                    <a:pt x="179057" y="473184"/>
                  </a:lnTo>
                  <a:lnTo>
                    <a:pt x="185135" y="483751"/>
                  </a:lnTo>
                  <a:lnTo>
                    <a:pt x="185756" y="484740"/>
                  </a:lnTo>
                  <a:lnTo>
                    <a:pt x="187162" y="485399"/>
                  </a:lnTo>
                  <a:lnTo>
                    <a:pt x="192889" y="486328"/>
                  </a:lnTo>
                  <a:lnTo>
                    <a:pt x="195927" y="486718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"/>
            <p:cNvSpPr/>
            <p:nvPr/>
          </p:nvSpPr>
          <p:spPr>
            <a:xfrm>
              <a:off x="5259586" y="3321844"/>
              <a:ext cx="214313" cy="26790"/>
            </a:xfrm>
            <a:custGeom>
              <a:avLst/>
              <a:gdLst/>
              <a:ahLst/>
              <a:cxnLst/>
              <a:rect l="0" t="0" r="0" b="0"/>
              <a:pathLst>
                <a:path w="214313" h="26790">
                  <a:moveTo>
                    <a:pt x="0" y="26789"/>
                  </a:moveTo>
                  <a:lnTo>
                    <a:pt x="28938" y="26789"/>
                  </a:lnTo>
                  <a:lnTo>
                    <a:pt x="33182" y="25796"/>
                  </a:lnTo>
                  <a:lnTo>
                    <a:pt x="37996" y="24143"/>
                  </a:lnTo>
                  <a:lnTo>
                    <a:pt x="43190" y="22048"/>
                  </a:lnTo>
                  <a:lnTo>
                    <a:pt x="48637" y="19659"/>
                  </a:lnTo>
                  <a:lnTo>
                    <a:pt x="59981" y="14360"/>
                  </a:lnTo>
                  <a:lnTo>
                    <a:pt x="65784" y="12549"/>
                  </a:lnTo>
                  <a:lnTo>
                    <a:pt x="71637" y="11343"/>
                  </a:lnTo>
                  <a:lnTo>
                    <a:pt x="77524" y="10539"/>
                  </a:lnTo>
                  <a:lnTo>
                    <a:pt x="84425" y="9010"/>
                  </a:lnTo>
                  <a:lnTo>
                    <a:pt x="92002" y="6999"/>
                  </a:lnTo>
                  <a:lnTo>
                    <a:pt x="100029" y="4666"/>
                  </a:lnTo>
                  <a:lnTo>
                    <a:pt x="107366" y="3110"/>
                  </a:lnTo>
                  <a:lnTo>
                    <a:pt x="114241" y="2074"/>
                  </a:lnTo>
                  <a:lnTo>
                    <a:pt x="120809" y="1382"/>
                  </a:lnTo>
                  <a:lnTo>
                    <a:pt x="128164" y="921"/>
                  </a:lnTo>
                  <a:lnTo>
                    <a:pt x="144274" y="409"/>
                  </a:lnTo>
                  <a:lnTo>
                    <a:pt x="177994" y="54"/>
                  </a:lnTo>
                  <a:lnTo>
                    <a:pt x="214312" y="0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5"/>
            <p:cNvSpPr/>
            <p:nvPr/>
          </p:nvSpPr>
          <p:spPr>
            <a:xfrm>
              <a:off x="5197078" y="3473648"/>
              <a:ext cx="196454" cy="62509"/>
            </a:xfrm>
            <a:custGeom>
              <a:avLst/>
              <a:gdLst/>
              <a:ahLst/>
              <a:cxnLst/>
              <a:rect l="0" t="0" r="0" b="0"/>
              <a:pathLst>
                <a:path w="196454" h="62509">
                  <a:moveTo>
                    <a:pt x="0" y="62508"/>
                  </a:moveTo>
                  <a:lnTo>
                    <a:pt x="4740" y="62508"/>
                  </a:lnTo>
                  <a:lnTo>
                    <a:pt x="8121" y="61516"/>
                  </a:lnTo>
                  <a:lnTo>
                    <a:pt x="12359" y="59862"/>
                  </a:lnTo>
                  <a:lnTo>
                    <a:pt x="17169" y="57767"/>
                  </a:lnTo>
                  <a:lnTo>
                    <a:pt x="22360" y="56371"/>
                  </a:lnTo>
                  <a:lnTo>
                    <a:pt x="27805" y="55440"/>
                  </a:lnTo>
                  <a:lnTo>
                    <a:pt x="33419" y="54820"/>
                  </a:lnTo>
                  <a:lnTo>
                    <a:pt x="39147" y="53414"/>
                  </a:lnTo>
                  <a:lnTo>
                    <a:pt x="44949" y="51485"/>
                  </a:lnTo>
                  <a:lnTo>
                    <a:pt x="50802" y="49206"/>
                  </a:lnTo>
                  <a:lnTo>
                    <a:pt x="65243" y="44029"/>
                  </a:lnTo>
                  <a:lnTo>
                    <a:pt x="125176" y="23777"/>
                  </a:lnTo>
                  <a:lnTo>
                    <a:pt x="134052" y="21804"/>
                  </a:lnTo>
                  <a:lnTo>
                    <a:pt x="142946" y="20489"/>
                  </a:lnTo>
                  <a:lnTo>
                    <a:pt x="151852" y="19613"/>
                  </a:lnTo>
                  <a:lnTo>
                    <a:pt x="159774" y="18036"/>
                  </a:lnTo>
                  <a:lnTo>
                    <a:pt x="167039" y="15993"/>
                  </a:lnTo>
                  <a:lnTo>
                    <a:pt x="173867" y="13639"/>
                  </a:lnTo>
                  <a:lnTo>
                    <a:pt x="179411" y="11077"/>
                  </a:lnTo>
                  <a:lnTo>
                    <a:pt x="184100" y="8377"/>
                  </a:lnTo>
                  <a:lnTo>
                    <a:pt x="196453" y="0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6"/>
            <p:cNvSpPr/>
            <p:nvPr/>
          </p:nvSpPr>
          <p:spPr>
            <a:xfrm>
              <a:off x="5652612" y="3233994"/>
              <a:ext cx="678537" cy="283840"/>
            </a:xfrm>
            <a:custGeom>
              <a:avLst/>
              <a:gdLst/>
              <a:ahLst/>
              <a:cxnLst/>
              <a:rect l="0" t="0" r="0" b="0"/>
              <a:pathLst>
                <a:path w="678537" h="283840">
                  <a:moveTo>
                    <a:pt x="26669" y="34272"/>
                  </a:moveTo>
                  <a:lnTo>
                    <a:pt x="26669" y="39012"/>
                  </a:lnTo>
                  <a:lnTo>
                    <a:pt x="29314" y="46631"/>
                  </a:lnTo>
                  <a:lnTo>
                    <a:pt x="31409" y="51441"/>
                  </a:lnTo>
                  <a:lnTo>
                    <a:pt x="32806" y="57624"/>
                  </a:lnTo>
                  <a:lnTo>
                    <a:pt x="33737" y="64722"/>
                  </a:lnTo>
                  <a:lnTo>
                    <a:pt x="34358" y="72432"/>
                  </a:lnTo>
                  <a:lnTo>
                    <a:pt x="34771" y="80547"/>
                  </a:lnTo>
                  <a:lnTo>
                    <a:pt x="35231" y="97503"/>
                  </a:lnTo>
                  <a:lnTo>
                    <a:pt x="35566" y="162850"/>
                  </a:lnTo>
                  <a:lnTo>
                    <a:pt x="33593" y="173569"/>
                  </a:lnTo>
                  <a:lnTo>
                    <a:pt x="30293" y="183691"/>
                  </a:lnTo>
                  <a:lnTo>
                    <a:pt x="26108" y="193416"/>
                  </a:lnTo>
                  <a:lnTo>
                    <a:pt x="23319" y="202875"/>
                  </a:lnTo>
                  <a:lnTo>
                    <a:pt x="21459" y="212158"/>
                  </a:lnTo>
                  <a:lnTo>
                    <a:pt x="20219" y="221324"/>
                  </a:lnTo>
                  <a:lnTo>
                    <a:pt x="18400" y="229418"/>
                  </a:lnTo>
                  <a:lnTo>
                    <a:pt x="16196" y="236799"/>
                  </a:lnTo>
                  <a:lnTo>
                    <a:pt x="13734" y="243704"/>
                  </a:lnTo>
                  <a:lnTo>
                    <a:pt x="12092" y="250291"/>
                  </a:lnTo>
                  <a:lnTo>
                    <a:pt x="10998" y="256668"/>
                  </a:lnTo>
                  <a:lnTo>
                    <a:pt x="10268" y="262903"/>
                  </a:lnTo>
                  <a:lnTo>
                    <a:pt x="8790" y="267060"/>
                  </a:lnTo>
                  <a:lnTo>
                    <a:pt x="6812" y="269831"/>
                  </a:lnTo>
                  <a:lnTo>
                    <a:pt x="4501" y="271678"/>
                  </a:lnTo>
                  <a:lnTo>
                    <a:pt x="2961" y="273902"/>
                  </a:lnTo>
                  <a:lnTo>
                    <a:pt x="286" y="282737"/>
                  </a:lnTo>
                  <a:lnTo>
                    <a:pt x="0" y="283839"/>
                  </a:lnTo>
                  <a:lnTo>
                    <a:pt x="4656" y="279425"/>
                  </a:lnTo>
                  <a:lnTo>
                    <a:pt x="6041" y="276090"/>
                  </a:lnTo>
                  <a:lnTo>
                    <a:pt x="6963" y="271882"/>
                  </a:lnTo>
                  <a:lnTo>
                    <a:pt x="7579" y="267093"/>
                  </a:lnTo>
                  <a:lnTo>
                    <a:pt x="7989" y="261915"/>
                  </a:lnTo>
                  <a:lnTo>
                    <a:pt x="8262" y="256479"/>
                  </a:lnTo>
                  <a:lnTo>
                    <a:pt x="8445" y="250871"/>
                  </a:lnTo>
                  <a:lnTo>
                    <a:pt x="10551" y="243164"/>
                  </a:lnTo>
                  <a:lnTo>
                    <a:pt x="13939" y="234056"/>
                  </a:lnTo>
                  <a:lnTo>
                    <a:pt x="18183" y="224016"/>
                  </a:lnTo>
                  <a:lnTo>
                    <a:pt x="21011" y="213354"/>
                  </a:lnTo>
                  <a:lnTo>
                    <a:pt x="22897" y="202277"/>
                  </a:lnTo>
                  <a:lnTo>
                    <a:pt x="24155" y="190923"/>
                  </a:lnTo>
                  <a:lnTo>
                    <a:pt x="24992" y="178393"/>
                  </a:lnTo>
                  <a:lnTo>
                    <a:pt x="25551" y="165080"/>
                  </a:lnTo>
                  <a:lnTo>
                    <a:pt x="25924" y="151242"/>
                  </a:lnTo>
                  <a:lnTo>
                    <a:pt x="27165" y="139041"/>
                  </a:lnTo>
                  <a:lnTo>
                    <a:pt x="28984" y="127931"/>
                  </a:lnTo>
                  <a:lnTo>
                    <a:pt x="31189" y="117547"/>
                  </a:lnTo>
                  <a:lnTo>
                    <a:pt x="34643" y="107648"/>
                  </a:lnTo>
                  <a:lnTo>
                    <a:pt x="38931" y="98072"/>
                  </a:lnTo>
                  <a:lnTo>
                    <a:pt x="55329" y="66057"/>
                  </a:lnTo>
                  <a:lnTo>
                    <a:pt x="59666" y="59430"/>
                  </a:lnTo>
                  <a:lnTo>
                    <a:pt x="64542" y="53028"/>
                  </a:lnTo>
                  <a:lnTo>
                    <a:pt x="69777" y="46776"/>
                  </a:lnTo>
                  <a:lnTo>
                    <a:pt x="74260" y="41616"/>
                  </a:lnTo>
                  <a:lnTo>
                    <a:pt x="81885" y="33236"/>
                  </a:lnTo>
                  <a:lnTo>
                    <a:pt x="85308" y="30605"/>
                  </a:lnTo>
                  <a:lnTo>
                    <a:pt x="91757" y="27681"/>
                  </a:lnTo>
                  <a:lnTo>
                    <a:pt x="105706" y="26035"/>
                  </a:lnTo>
                  <a:lnTo>
                    <a:pt x="110118" y="26796"/>
                  </a:lnTo>
                  <a:lnTo>
                    <a:pt x="124328" y="32501"/>
                  </a:lnTo>
                  <a:lnTo>
                    <a:pt x="127494" y="33091"/>
                  </a:lnTo>
                  <a:lnTo>
                    <a:pt x="129604" y="35469"/>
                  </a:lnTo>
                  <a:lnTo>
                    <a:pt x="131011" y="39038"/>
                  </a:lnTo>
                  <a:lnTo>
                    <a:pt x="131949" y="43402"/>
                  </a:lnTo>
                  <a:lnTo>
                    <a:pt x="133567" y="49289"/>
                  </a:lnTo>
                  <a:lnTo>
                    <a:pt x="138010" y="63766"/>
                  </a:lnTo>
                  <a:lnTo>
                    <a:pt x="140584" y="73778"/>
                  </a:lnTo>
                  <a:lnTo>
                    <a:pt x="146089" y="98132"/>
                  </a:lnTo>
                  <a:lnTo>
                    <a:pt x="147954" y="110580"/>
                  </a:lnTo>
                  <a:lnTo>
                    <a:pt x="149198" y="122847"/>
                  </a:lnTo>
                  <a:lnTo>
                    <a:pt x="150579" y="145076"/>
                  </a:lnTo>
                  <a:lnTo>
                    <a:pt x="151193" y="161570"/>
                  </a:lnTo>
                  <a:lnTo>
                    <a:pt x="151539" y="182012"/>
                  </a:lnTo>
                  <a:lnTo>
                    <a:pt x="150595" y="189320"/>
                  </a:lnTo>
                  <a:lnTo>
                    <a:pt x="148974" y="197168"/>
                  </a:lnTo>
                  <a:lnTo>
                    <a:pt x="146901" y="205377"/>
                  </a:lnTo>
                  <a:lnTo>
                    <a:pt x="145519" y="211842"/>
                  </a:lnTo>
                  <a:lnTo>
                    <a:pt x="144598" y="217144"/>
                  </a:lnTo>
                  <a:lnTo>
                    <a:pt x="143574" y="225681"/>
                  </a:lnTo>
                  <a:lnTo>
                    <a:pt x="143119" y="232782"/>
                  </a:lnTo>
                  <a:lnTo>
                    <a:pt x="142764" y="239476"/>
                  </a:lnTo>
                  <a:lnTo>
                    <a:pt x="142758" y="234861"/>
                  </a:lnTo>
                  <a:lnTo>
                    <a:pt x="141765" y="232490"/>
                  </a:lnTo>
                  <a:lnTo>
                    <a:pt x="138016" y="227210"/>
                  </a:lnTo>
                  <a:lnTo>
                    <a:pt x="138603" y="223421"/>
                  </a:lnTo>
                  <a:lnTo>
                    <a:pt x="140979" y="218910"/>
                  </a:lnTo>
                  <a:lnTo>
                    <a:pt x="144548" y="213918"/>
                  </a:lnTo>
                  <a:lnTo>
                    <a:pt x="146926" y="207614"/>
                  </a:lnTo>
                  <a:lnTo>
                    <a:pt x="148513" y="200435"/>
                  </a:lnTo>
                  <a:lnTo>
                    <a:pt x="149570" y="192672"/>
                  </a:lnTo>
                  <a:lnTo>
                    <a:pt x="150275" y="184521"/>
                  </a:lnTo>
                  <a:lnTo>
                    <a:pt x="150745" y="176109"/>
                  </a:lnTo>
                  <a:lnTo>
                    <a:pt x="151058" y="167526"/>
                  </a:lnTo>
                  <a:lnTo>
                    <a:pt x="152259" y="157834"/>
                  </a:lnTo>
                  <a:lnTo>
                    <a:pt x="154052" y="147405"/>
                  </a:lnTo>
                  <a:lnTo>
                    <a:pt x="156240" y="136482"/>
                  </a:lnTo>
                  <a:lnTo>
                    <a:pt x="161316" y="113764"/>
                  </a:lnTo>
                  <a:lnTo>
                    <a:pt x="164058" y="102149"/>
                  </a:lnTo>
                  <a:lnTo>
                    <a:pt x="166880" y="91430"/>
                  </a:lnTo>
                  <a:lnTo>
                    <a:pt x="172659" y="71581"/>
                  </a:lnTo>
                  <a:lnTo>
                    <a:pt x="175589" y="63113"/>
                  </a:lnTo>
                  <a:lnTo>
                    <a:pt x="178535" y="55484"/>
                  </a:lnTo>
                  <a:lnTo>
                    <a:pt x="181491" y="48413"/>
                  </a:lnTo>
                  <a:lnTo>
                    <a:pt x="184454" y="41715"/>
                  </a:lnTo>
                  <a:lnTo>
                    <a:pt x="190392" y="28980"/>
                  </a:lnTo>
                  <a:lnTo>
                    <a:pt x="194357" y="23799"/>
                  </a:lnTo>
                  <a:lnTo>
                    <a:pt x="204054" y="15395"/>
                  </a:lnTo>
                  <a:lnTo>
                    <a:pt x="212332" y="10999"/>
                  </a:lnTo>
                  <a:lnTo>
                    <a:pt x="230472" y="3437"/>
                  </a:lnTo>
                  <a:lnTo>
                    <a:pt x="241602" y="723"/>
                  </a:lnTo>
                  <a:lnTo>
                    <a:pt x="247348" y="0"/>
                  </a:lnTo>
                  <a:lnTo>
                    <a:pt x="252171" y="510"/>
                  </a:lnTo>
                  <a:lnTo>
                    <a:pt x="256379" y="1842"/>
                  </a:lnTo>
                  <a:lnTo>
                    <a:pt x="260176" y="3722"/>
                  </a:lnTo>
                  <a:lnTo>
                    <a:pt x="262708" y="5967"/>
                  </a:lnTo>
                  <a:lnTo>
                    <a:pt x="264395" y="8457"/>
                  </a:lnTo>
                  <a:lnTo>
                    <a:pt x="265520" y="11109"/>
                  </a:lnTo>
                  <a:lnTo>
                    <a:pt x="271844" y="19581"/>
                  </a:lnTo>
                  <a:lnTo>
                    <a:pt x="277188" y="28073"/>
                  </a:lnTo>
                  <a:lnTo>
                    <a:pt x="280002" y="33116"/>
                  </a:lnTo>
                  <a:lnTo>
                    <a:pt x="281878" y="38462"/>
                  </a:lnTo>
                  <a:lnTo>
                    <a:pt x="283129" y="44011"/>
                  </a:lnTo>
                  <a:lnTo>
                    <a:pt x="283962" y="49694"/>
                  </a:lnTo>
                  <a:lnTo>
                    <a:pt x="285511" y="56459"/>
                  </a:lnTo>
                  <a:lnTo>
                    <a:pt x="287535" y="63946"/>
                  </a:lnTo>
                  <a:lnTo>
                    <a:pt x="289876" y="71914"/>
                  </a:lnTo>
                  <a:lnTo>
                    <a:pt x="291438" y="80203"/>
                  </a:lnTo>
                  <a:lnTo>
                    <a:pt x="292478" y="88705"/>
                  </a:lnTo>
                  <a:lnTo>
                    <a:pt x="293172" y="97350"/>
                  </a:lnTo>
                  <a:lnTo>
                    <a:pt x="294627" y="106089"/>
                  </a:lnTo>
                  <a:lnTo>
                    <a:pt x="296588" y="114892"/>
                  </a:lnTo>
                  <a:lnTo>
                    <a:pt x="298889" y="123737"/>
                  </a:lnTo>
                  <a:lnTo>
                    <a:pt x="300423" y="132611"/>
                  </a:lnTo>
                  <a:lnTo>
                    <a:pt x="301445" y="141503"/>
                  </a:lnTo>
                  <a:lnTo>
                    <a:pt x="302126" y="150408"/>
                  </a:lnTo>
                  <a:lnTo>
                    <a:pt x="303573" y="159320"/>
                  </a:lnTo>
                  <a:lnTo>
                    <a:pt x="305529" y="168239"/>
                  </a:lnTo>
                  <a:lnTo>
                    <a:pt x="307826" y="177161"/>
                  </a:lnTo>
                  <a:lnTo>
                    <a:pt x="309357" y="184102"/>
                  </a:lnTo>
                  <a:lnTo>
                    <a:pt x="310377" y="189721"/>
                  </a:lnTo>
                  <a:lnTo>
                    <a:pt x="311058" y="194459"/>
                  </a:lnTo>
                  <a:lnTo>
                    <a:pt x="310520" y="199602"/>
                  </a:lnTo>
                  <a:lnTo>
                    <a:pt x="309169" y="205015"/>
                  </a:lnTo>
                  <a:lnTo>
                    <a:pt x="307275" y="210609"/>
                  </a:lnTo>
                  <a:lnTo>
                    <a:pt x="307005" y="215330"/>
                  </a:lnTo>
                  <a:lnTo>
                    <a:pt x="307818" y="219469"/>
                  </a:lnTo>
                  <a:lnTo>
                    <a:pt x="311366" y="226715"/>
                  </a:lnTo>
                  <a:lnTo>
                    <a:pt x="316251" y="233242"/>
                  </a:lnTo>
                  <a:lnTo>
                    <a:pt x="321728" y="239450"/>
                  </a:lnTo>
                  <a:lnTo>
                    <a:pt x="324579" y="242495"/>
                  </a:lnTo>
                  <a:lnTo>
                    <a:pt x="328463" y="244525"/>
                  </a:lnTo>
                  <a:lnTo>
                    <a:pt x="338071" y="246780"/>
                  </a:lnTo>
                  <a:lnTo>
                    <a:pt x="343411" y="246389"/>
                  </a:lnTo>
                  <a:lnTo>
                    <a:pt x="354635" y="243309"/>
                  </a:lnTo>
                  <a:lnTo>
                    <a:pt x="363594" y="238633"/>
                  </a:lnTo>
                  <a:lnTo>
                    <a:pt x="376861" y="230422"/>
                  </a:lnTo>
                  <a:lnTo>
                    <a:pt x="389677" y="223645"/>
                  </a:lnTo>
                  <a:lnTo>
                    <a:pt x="408602" y="214018"/>
                  </a:lnTo>
                  <a:lnTo>
                    <a:pt x="417221" y="208673"/>
                  </a:lnTo>
                  <a:lnTo>
                    <a:pt x="424950" y="203125"/>
                  </a:lnTo>
                  <a:lnTo>
                    <a:pt x="432088" y="197442"/>
                  </a:lnTo>
                  <a:lnTo>
                    <a:pt x="438832" y="190677"/>
                  </a:lnTo>
                  <a:lnTo>
                    <a:pt x="445312" y="183190"/>
                  </a:lnTo>
                  <a:lnTo>
                    <a:pt x="451615" y="175222"/>
                  </a:lnTo>
                  <a:lnTo>
                    <a:pt x="457803" y="167926"/>
                  </a:lnTo>
                  <a:lnTo>
                    <a:pt x="463912" y="161078"/>
                  </a:lnTo>
                  <a:lnTo>
                    <a:pt x="469969" y="154528"/>
                  </a:lnTo>
                  <a:lnTo>
                    <a:pt x="475991" y="147185"/>
                  </a:lnTo>
                  <a:lnTo>
                    <a:pt x="481991" y="139313"/>
                  </a:lnTo>
                  <a:lnTo>
                    <a:pt x="493948" y="122628"/>
                  </a:lnTo>
                  <a:lnTo>
                    <a:pt x="505878" y="105291"/>
                  </a:lnTo>
                  <a:lnTo>
                    <a:pt x="510844" y="97493"/>
                  </a:lnTo>
                  <a:lnTo>
                    <a:pt x="515148" y="90310"/>
                  </a:lnTo>
                  <a:lnTo>
                    <a:pt x="519009" y="83536"/>
                  </a:lnTo>
                  <a:lnTo>
                    <a:pt x="523568" y="77037"/>
                  </a:lnTo>
                  <a:lnTo>
                    <a:pt x="528592" y="70719"/>
                  </a:lnTo>
                  <a:lnTo>
                    <a:pt x="533924" y="64523"/>
                  </a:lnTo>
                  <a:lnTo>
                    <a:pt x="537480" y="58408"/>
                  </a:lnTo>
                  <a:lnTo>
                    <a:pt x="539850" y="52347"/>
                  </a:lnTo>
                  <a:lnTo>
                    <a:pt x="541430" y="46322"/>
                  </a:lnTo>
                  <a:lnTo>
                    <a:pt x="543476" y="42305"/>
                  </a:lnTo>
                  <a:lnTo>
                    <a:pt x="545832" y="39627"/>
                  </a:lnTo>
                  <a:lnTo>
                    <a:pt x="548396" y="37842"/>
                  </a:lnTo>
                  <a:lnTo>
                    <a:pt x="550104" y="35660"/>
                  </a:lnTo>
                  <a:lnTo>
                    <a:pt x="551242" y="33212"/>
                  </a:lnTo>
                  <a:lnTo>
                    <a:pt x="552508" y="27848"/>
                  </a:lnTo>
                  <a:lnTo>
                    <a:pt x="553220" y="20241"/>
                  </a:lnTo>
                  <a:lnTo>
                    <a:pt x="553387" y="18114"/>
                  </a:lnTo>
                  <a:lnTo>
                    <a:pt x="552439" y="18539"/>
                  </a:lnTo>
                  <a:lnTo>
                    <a:pt x="543789" y="26350"/>
                  </a:lnTo>
                  <a:lnTo>
                    <a:pt x="541080" y="28990"/>
                  </a:lnTo>
                  <a:lnTo>
                    <a:pt x="535423" y="37216"/>
                  </a:lnTo>
                  <a:lnTo>
                    <a:pt x="532526" y="42188"/>
                  </a:lnTo>
                  <a:lnTo>
                    <a:pt x="529603" y="47486"/>
                  </a:lnTo>
                  <a:lnTo>
                    <a:pt x="523708" y="58666"/>
                  </a:lnTo>
                  <a:lnTo>
                    <a:pt x="519755" y="65417"/>
                  </a:lnTo>
                  <a:lnTo>
                    <a:pt x="510071" y="80856"/>
                  </a:lnTo>
                  <a:lnTo>
                    <a:pt x="505702" y="90133"/>
                  </a:lnTo>
                  <a:lnTo>
                    <a:pt x="501799" y="100286"/>
                  </a:lnTo>
                  <a:lnTo>
                    <a:pt x="479216" y="167899"/>
                  </a:lnTo>
                  <a:lnTo>
                    <a:pt x="477195" y="175942"/>
                  </a:lnTo>
                  <a:lnTo>
                    <a:pt x="475848" y="183289"/>
                  </a:lnTo>
                  <a:lnTo>
                    <a:pt x="474949" y="190171"/>
                  </a:lnTo>
                  <a:lnTo>
                    <a:pt x="473358" y="196744"/>
                  </a:lnTo>
                  <a:lnTo>
                    <a:pt x="471306" y="203110"/>
                  </a:lnTo>
                  <a:lnTo>
                    <a:pt x="468945" y="209338"/>
                  </a:lnTo>
                  <a:lnTo>
                    <a:pt x="467371" y="214483"/>
                  </a:lnTo>
                  <a:lnTo>
                    <a:pt x="465623" y="222845"/>
                  </a:lnTo>
                  <a:lnTo>
                    <a:pt x="467140" y="226463"/>
                  </a:lnTo>
                  <a:lnTo>
                    <a:pt x="470137" y="229868"/>
                  </a:lnTo>
                  <a:lnTo>
                    <a:pt x="477765" y="236297"/>
                  </a:lnTo>
                  <a:lnTo>
                    <a:pt x="484464" y="242462"/>
                  </a:lnTo>
                  <a:lnTo>
                    <a:pt x="493394" y="248509"/>
                  </a:lnTo>
                  <a:lnTo>
                    <a:pt x="498553" y="251510"/>
                  </a:lnTo>
                  <a:lnTo>
                    <a:pt x="509577" y="254846"/>
                  </a:lnTo>
                  <a:lnTo>
                    <a:pt x="529587" y="256723"/>
                  </a:lnTo>
                  <a:lnTo>
                    <a:pt x="545860" y="256170"/>
                  </a:lnTo>
                  <a:lnTo>
                    <a:pt x="563014" y="252617"/>
                  </a:lnTo>
                  <a:lnTo>
                    <a:pt x="580560" y="247730"/>
                  </a:lnTo>
                  <a:lnTo>
                    <a:pt x="597289" y="242252"/>
                  </a:lnTo>
                  <a:lnTo>
                    <a:pt x="618854" y="233589"/>
                  </a:lnTo>
                  <a:lnTo>
                    <a:pt x="635145" y="227698"/>
                  </a:lnTo>
                  <a:lnTo>
                    <a:pt x="656308" y="223544"/>
                  </a:lnTo>
                  <a:lnTo>
                    <a:pt x="666343" y="219927"/>
                  </a:lnTo>
                  <a:lnTo>
                    <a:pt x="678536" y="212865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7"/>
            <p:cNvSpPr/>
            <p:nvPr/>
          </p:nvSpPr>
          <p:spPr>
            <a:xfrm>
              <a:off x="4170164" y="3670102"/>
              <a:ext cx="312540" cy="53579"/>
            </a:xfrm>
            <a:custGeom>
              <a:avLst/>
              <a:gdLst/>
              <a:ahLst/>
              <a:cxnLst/>
              <a:rect l="0" t="0" r="0" b="0"/>
              <a:pathLst>
                <a:path w="312540" h="53579">
                  <a:moveTo>
                    <a:pt x="0" y="53578"/>
                  </a:moveTo>
                  <a:lnTo>
                    <a:pt x="17169" y="53578"/>
                  </a:lnTo>
                  <a:lnTo>
                    <a:pt x="22360" y="52585"/>
                  </a:lnTo>
                  <a:lnTo>
                    <a:pt x="27805" y="50932"/>
                  </a:lnTo>
                  <a:lnTo>
                    <a:pt x="33419" y="48837"/>
                  </a:lnTo>
                  <a:lnTo>
                    <a:pt x="55542" y="41149"/>
                  </a:lnTo>
                  <a:lnTo>
                    <a:pt x="63817" y="39338"/>
                  </a:lnTo>
                  <a:lnTo>
                    <a:pt x="72311" y="38132"/>
                  </a:lnTo>
                  <a:lnTo>
                    <a:pt x="80949" y="37327"/>
                  </a:lnTo>
                  <a:lnTo>
                    <a:pt x="89685" y="35799"/>
                  </a:lnTo>
                  <a:lnTo>
                    <a:pt x="98485" y="33788"/>
                  </a:lnTo>
                  <a:lnTo>
                    <a:pt x="107329" y="31455"/>
                  </a:lnTo>
                  <a:lnTo>
                    <a:pt x="116201" y="29899"/>
                  </a:lnTo>
                  <a:lnTo>
                    <a:pt x="125092" y="28863"/>
                  </a:lnTo>
                  <a:lnTo>
                    <a:pt x="133996" y="28171"/>
                  </a:lnTo>
                  <a:lnTo>
                    <a:pt x="143901" y="26718"/>
                  </a:lnTo>
                  <a:lnTo>
                    <a:pt x="154473" y="24757"/>
                  </a:lnTo>
                  <a:lnTo>
                    <a:pt x="165490" y="22457"/>
                  </a:lnTo>
                  <a:lnTo>
                    <a:pt x="175811" y="19933"/>
                  </a:lnTo>
                  <a:lnTo>
                    <a:pt x="185668" y="17257"/>
                  </a:lnTo>
                  <a:lnTo>
                    <a:pt x="195216" y="14481"/>
                  </a:lnTo>
                  <a:lnTo>
                    <a:pt x="204559" y="12631"/>
                  </a:lnTo>
                  <a:lnTo>
                    <a:pt x="213763" y="11396"/>
                  </a:lnTo>
                  <a:lnTo>
                    <a:pt x="222876" y="10574"/>
                  </a:lnTo>
                  <a:lnTo>
                    <a:pt x="230935" y="10026"/>
                  </a:lnTo>
                  <a:lnTo>
                    <a:pt x="238292" y="9660"/>
                  </a:lnTo>
                  <a:lnTo>
                    <a:pt x="245182" y="9416"/>
                  </a:lnTo>
                  <a:lnTo>
                    <a:pt x="251760" y="8262"/>
                  </a:lnTo>
                  <a:lnTo>
                    <a:pt x="258128" y="6500"/>
                  </a:lnTo>
                  <a:lnTo>
                    <a:pt x="264359" y="4333"/>
                  </a:lnTo>
                  <a:lnTo>
                    <a:pt x="270497" y="2889"/>
                  </a:lnTo>
                  <a:lnTo>
                    <a:pt x="276573" y="1926"/>
                  </a:lnTo>
                  <a:lnTo>
                    <a:pt x="282609" y="1284"/>
                  </a:lnTo>
                  <a:lnTo>
                    <a:pt x="291961" y="570"/>
                  </a:lnTo>
                  <a:lnTo>
                    <a:pt x="299424" y="253"/>
                  </a:lnTo>
                  <a:lnTo>
                    <a:pt x="312539" y="0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"/>
            <p:cNvSpPr/>
            <p:nvPr/>
          </p:nvSpPr>
          <p:spPr>
            <a:xfrm>
              <a:off x="5643563" y="3625453"/>
              <a:ext cx="464344" cy="17493"/>
            </a:xfrm>
            <a:custGeom>
              <a:avLst/>
              <a:gdLst/>
              <a:ahLst/>
              <a:cxnLst/>
              <a:rect l="0" t="0" r="0" b="0"/>
              <a:pathLst>
                <a:path w="464344" h="17493">
                  <a:moveTo>
                    <a:pt x="0" y="8930"/>
                  </a:moveTo>
                  <a:lnTo>
                    <a:pt x="0" y="16618"/>
                  </a:lnTo>
                  <a:lnTo>
                    <a:pt x="1984" y="17032"/>
                  </a:lnTo>
                  <a:lnTo>
                    <a:pt x="9480" y="17492"/>
                  </a:lnTo>
                  <a:lnTo>
                    <a:pt x="14258" y="16622"/>
                  </a:lnTo>
                  <a:lnTo>
                    <a:pt x="19426" y="15050"/>
                  </a:lnTo>
                  <a:lnTo>
                    <a:pt x="24857" y="13010"/>
                  </a:lnTo>
                  <a:lnTo>
                    <a:pt x="30462" y="11650"/>
                  </a:lnTo>
                  <a:lnTo>
                    <a:pt x="36182" y="10743"/>
                  </a:lnTo>
                  <a:lnTo>
                    <a:pt x="41981" y="10139"/>
                  </a:lnTo>
                  <a:lnTo>
                    <a:pt x="49815" y="9736"/>
                  </a:lnTo>
                  <a:lnTo>
                    <a:pt x="69103" y="9288"/>
                  </a:lnTo>
                  <a:lnTo>
                    <a:pt x="434006" y="8930"/>
                  </a:lnTo>
                  <a:lnTo>
                    <a:pt x="439157" y="7937"/>
                  </a:lnTo>
                  <a:lnTo>
                    <a:pt x="443583" y="6284"/>
                  </a:lnTo>
                  <a:lnTo>
                    <a:pt x="447527" y="4189"/>
                  </a:lnTo>
                  <a:lnTo>
                    <a:pt x="451148" y="2793"/>
                  </a:lnTo>
                  <a:lnTo>
                    <a:pt x="454554" y="1862"/>
                  </a:lnTo>
                  <a:lnTo>
                    <a:pt x="464343" y="0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endParaRPr lang="en-US" u="sng" dirty="0" smtClean="0"/>
          </a:p>
          <a:p>
            <a:pPr lvl="1"/>
            <a:r>
              <a:rPr lang="en-US" u="sng" dirty="0" smtClean="0"/>
              <a:t>The author’s attitude toward the subject and the audience</a:t>
            </a:r>
          </a:p>
          <a:p>
            <a:pPr lvl="1"/>
            <a:r>
              <a:rPr lang="en-US" dirty="0" smtClean="0"/>
              <a:t>Consider the songs we just talked about:</a:t>
            </a:r>
          </a:p>
          <a:p>
            <a:pPr lvl="2"/>
            <a:r>
              <a:rPr lang="en-US" dirty="0" smtClean="0"/>
              <a:t>What is the </a:t>
            </a:r>
            <a:r>
              <a:rPr lang="en-US" dirty="0" err="1" smtClean="0"/>
              <a:t>toneof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“Lucky?”</a:t>
            </a:r>
          </a:p>
          <a:p>
            <a:pPr lvl="3"/>
            <a:r>
              <a:rPr lang="en-US" dirty="0" smtClean="0"/>
              <a:t>The “Love Story?”</a:t>
            </a:r>
          </a:p>
          <a:p>
            <a:pPr lvl="3"/>
            <a:r>
              <a:rPr lang="en-US" dirty="0" smtClean="0"/>
              <a:t>How are the tones of the two songs different?</a:t>
            </a:r>
          </a:p>
          <a:p>
            <a:pPr lvl="1"/>
            <a:r>
              <a:rPr lang="en-US" dirty="0" smtClean="0"/>
              <a:t>Write the answers to the next ?’s into your glossary…restate question in answer</a:t>
            </a:r>
          </a:p>
          <a:p>
            <a:pPr marL="1225296" lvl="2" indent="-457200">
              <a:buFont typeface="+mj-lt"/>
              <a:buAutoNum type="arabicParenR"/>
            </a:pPr>
            <a:r>
              <a:rPr lang="en-US" u="sng" dirty="0" smtClean="0"/>
              <a:t>What is the tone of “Who’s Afraid of the Big Bad Wolf?”</a:t>
            </a:r>
          </a:p>
          <a:p>
            <a:pPr marL="1225296" lvl="2" indent="-457200">
              <a:buFont typeface="+mj-lt"/>
              <a:buAutoNum type="arabicParenR"/>
            </a:pPr>
            <a:r>
              <a:rPr u="sng" dirty="0" smtClean="0"/>
              <a:t>What did the musician do to create th</a:t>
            </a:r>
            <a:r>
              <a:rPr lang="en-US" u="sng" dirty="0" smtClean="0"/>
              <a:t>i</a:t>
            </a:r>
            <a:r>
              <a:rPr u="sng" dirty="0" smtClean="0"/>
              <a:t>s </a:t>
            </a:r>
            <a:r>
              <a:rPr lang="en-US" u="sng" dirty="0" smtClean="0"/>
              <a:t>tone</a:t>
            </a:r>
            <a:r>
              <a:rPr u="sng" dirty="0" smtClean="0"/>
              <a:t>?</a:t>
            </a:r>
            <a:endParaRPr lang="en-US" u="sng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3074" name="Picture 2" descr="C:\Users\Hannah Jernigan\AppData\Local\Microsoft\Windows\Temporary Internet Files\Content.IE5\K0Q3SWKJ\MCj042823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895600"/>
            <a:ext cx="2057400" cy="291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 person, place, or object which suggests a meaning beyond the obvious</a:t>
            </a:r>
            <a:endParaRPr lang="en-US" u="sn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Language that appeals to the senses</a:t>
            </a:r>
            <a:endParaRPr lang="en-US" u="sng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comparison of two pairs which have the same relationships</a:t>
            </a:r>
            <a:endParaRPr lang="en-US" u="sng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 form of language spoken by people from a particular region</a:t>
            </a:r>
            <a:endParaRPr lang="en-US" u="sng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conversation between characters that may reveal their traits and advance the action of a narrative</a:t>
            </a:r>
            <a:endParaRPr lang="en-US" u="sng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333999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Whenever you describe something by comparing it with something else you are using figurative language.</a:t>
            </a:r>
          </a:p>
          <a:p>
            <a:pPr lvl="1"/>
            <a:r>
              <a:rPr lang="en-US" u="sng" dirty="0" smtClean="0"/>
              <a:t>Simile-A direct comparison between two unlike things using the words like or as.</a:t>
            </a:r>
          </a:p>
          <a:p>
            <a:pPr lvl="1"/>
            <a:r>
              <a:rPr lang="en-US" u="sng" dirty="0" smtClean="0"/>
              <a:t>Metaphor-A direct comparison between two unlike things with using like or as.</a:t>
            </a:r>
          </a:p>
          <a:p>
            <a:pPr lvl="1"/>
            <a:r>
              <a:rPr lang="en-US" u="sng" dirty="0" smtClean="0"/>
              <a:t>Idiom-An expression that means something other than the meaning of its individual words.</a:t>
            </a:r>
          </a:p>
          <a:p>
            <a:pPr lvl="1"/>
            <a:r>
              <a:rPr lang="en-US" u="sng" dirty="0" smtClean="0"/>
              <a:t>Personification-Giving human like characteristics to an animal, object, or idea.</a:t>
            </a:r>
          </a:p>
          <a:p>
            <a:pPr lvl="1"/>
            <a:r>
              <a:rPr lang="en-US" u="sng" dirty="0" smtClean="0"/>
              <a:t>Hyperbole-An exaggerated statement used to emphasize a point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2050" name="Picture 2" descr="C:\Users\Hannah Jernigan\AppData\Local\Microsoft\Windows\Temporary Internet Files\Content.IE5\C4IEPCEM\MPj039883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400800" cy="4572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17780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8800" dirty="0" smtClean="0"/>
              <a:t>How do you know which words to write down?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Alliteration-Repeated consonant sounds at the beginnings of words.</a:t>
            </a:r>
          </a:p>
          <a:p>
            <a:r>
              <a:rPr lang="en-US" u="sng" dirty="0" smtClean="0"/>
              <a:t>Onomatopoeia-Use of words that imitate sounds that brings a description to life.</a:t>
            </a:r>
            <a:endParaRPr lang="en-US" u="sng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The perspective</a:t>
            </a:r>
          </a:p>
          <a:p>
            <a:pPr lvl="0" fontAlgn="base"/>
            <a:r>
              <a:rPr lang="en-US" b="1" dirty="0"/>
              <a:t>Point of View</a:t>
            </a:r>
            <a:r>
              <a:rPr lang="en-US" dirty="0"/>
              <a:t>-The perspective from which the story is told. It is either a narrator outside of the story or a character in the story.</a:t>
            </a:r>
            <a:endParaRPr lang="en-US" sz="2000" dirty="0"/>
          </a:p>
          <a:p>
            <a:r>
              <a:rPr lang="en-US" dirty="0"/>
              <a:t> </a:t>
            </a:r>
          </a:p>
          <a:p>
            <a:pPr lvl="1" fontAlgn="base"/>
            <a:r>
              <a:rPr lang="en-US" b="1" dirty="0"/>
              <a:t>First Person-</a:t>
            </a:r>
            <a:r>
              <a:rPr lang="en-US" dirty="0"/>
              <a:t> Told by a character who is in the story and uses the first person pronouns, I me, my, we. Can tell the reader everything he/she feels, sees, and does in the story.</a:t>
            </a:r>
            <a:endParaRPr lang="en-US" sz="1800" dirty="0"/>
          </a:p>
          <a:p>
            <a:r>
              <a:rPr lang="en-US" dirty="0"/>
              <a:t> </a:t>
            </a:r>
          </a:p>
          <a:p>
            <a:pPr lvl="1" fontAlgn="base"/>
            <a:r>
              <a:rPr lang="en-US" b="1" dirty="0"/>
              <a:t>Second Person</a:t>
            </a:r>
            <a:r>
              <a:rPr lang="en-US" dirty="0"/>
              <a:t>-Told by a narrator who uses the pronoun you; Not Very Common</a:t>
            </a:r>
            <a:endParaRPr lang="en-US" sz="1800" dirty="0"/>
          </a:p>
          <a:p>
            <a:r>
              <a:rPr lang="en-US" dirty="0"/>
              <a:t> </a:t>
            </a:r>
          </a:p>
          <a:p>
            <a:pPr lvl="1" fontAlgn="base"/>
            <a:r>
              <a:rPr lang="en-US" b="1" dirty="0"/>
              <a:t>Third Person-</a:t>
            </a:r>
            <a:r>
              <a:rPr lang="en-US" dirty="0"/>
              <a:t>Told by a narrator using the third person pronouns he, she, they; Relates the inner thoughts and feelings of only one character. The narrator is a character in the story.</a:t>
            </a:r>
            <a:endParaRPr lang="en-US" sz="1800" dirty="0"/>
          </a:p>
          <a:p>
            <a:endParaRPr lang="en-US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Category of literature</a:t>
            </a:r>
          </a:p>
          <a:p>
            <a:pPr lvl="1"/>
            <a:r>
              <a:rPr lang="en-US" dirty="0" smtClean="0"/>
              <a:t>The following slides will give you examples of different genres. </a:t>
            </a:r>
            <a:endParaRPr lang="en-US" dirty="0"/>
          </a:p>
        </p:txBody>
      </p:sp>
      <p:pic>
        <p:nvPicPr>
          <p:cNvPr id="1026" name="Picture 2" descr="C:\Users\mcurry\AppData\Local\Microsoft\Windows\Temporary Internet Files\Content.IE5\PS09MIAC\MC9000787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8" y="3657600"/>
            <a:ext cx="3094037" cy="260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urry\AppData\Local\Microsoft\Windows\Temporary Internet Files\Content.IE5\ZV70JLWL\MC9001509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754734" cy="1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curry\AppData\Local\Microsoft\Windows\Temporary Internet Files\Content.IE5\H1PYV2KT\MC9001977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71" y="3750859"/>
            <a:ext cx="2862263" cy="2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 (p.1)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Non-Fiction</a:t>
            </a:r>
          </a:p>
          <a:p>
            <a:pPr lvl="1"/>
            <a:r>
              <a:rPr lang="en-US" u="sng" dirty="0" smtClean="0"/>
              <a:t>It deals with real events</a:t>
            </a:r>
          </a:p>
          <a:p>
            <a:pPr lvl="1"/>
            <a:r>
              <a:rPr lang="en-US" u="sng" dirty="0" smtClean="0"/>
              <a:t>Magazines, newspapers, essays, Biography, autobiography, resumes, cookbooks, historical texts, textbooks, etc…</a:t>
            </a:r>
          </a:p>
          <a:p>
            <a:pPr lvl="1"/>
            <a:endParaRPr lang="en-US" u="sng" dirty="0" smtClean="0"/>
          </a:p>
          <a:p>
            <a:r>
              <a:rPr lang="en-US" u="sng" dirty="0" smtClean="0"/>
              <a:t>Fiction</a:t>
            </a:r>
          </a:p>
          <a:p>
            <a:pPr lvl="1"/>
            <a:r>
              <a:rPr lang="en-US" u="sng" dirty="0" smtClean="0"/>
              <a:t>Deals with things that are made up</a:t>
            </a:r>
          </a:p>
          <a:p>
            <a:pPr lvl="1"/>
            <a:r>
              <a:rPr lang="en-US" u="sng" dirty="0" smtClean="0"/>
              <a:t>Science Fiction, Mystery, </a:t>
            </a:r>
          </a:p>
          <a:p>
            <a:pPr lvl="1">
              <a:buNone/>
            </a:pPr>
            <a:r>
              <a:rPr lang="en-US" dirty="0" smtClean="0"/>
              <a:t>   </a:t>
            </a:r>
            <a:r>
              <a:rPr lang="en-US" u="sng" dirty="0" smtClean="0"/>
              <a:t>Historical Fiction, Fantasy,  and</a:t>
            </a:r>
          </a:p>
          <a:p>
            <a:pPr lvl="1">
              <a:buNone/>
            </a:pPr>
            <a:r>
              <a:rPr lang="en-US" dirty="0" smtClean="0"/>
              <a:t>      </a:t>
            </a:r>
            <a:r>
              <a:rPr lang="en-US" u="sng" dirty="0" smtClean="0"/>
              <a:t>Realistic Fiction</a:t>
            </a:r>
            <a:endParaRPr lang="en-US" u="sng" dirty="0"/>
          </a:p>
        </p:txBody>
      </p:sp>
      <p:pic>
        <p:nvPicPr>
          <p:cNvPr id="6146" name="Picture 2" descr="C:\Users\Hannah Jernigan\AppData\Local\Microsoft\Windows\Temporary Internet Files\Content.IE5\UCJX365R\MCj041237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207" y="3886201"/>
            <a:ext cx="3197793" cy="2575854"/>
          </a:xfrm>
          <a:prstGeom prst="rect">
            <a:avLst/>
          </a:prstGeom>
          <a:noFill/>
        </p:spPr>
      </p:pic>
      <p:pic>
        <p:nvPicPr>
          <p:cNvPr id="6149" name="Picture 5" descr="C:\Users\Hannah Jernigan\AppData\Local\Microsoft\Windows\Temporary Internet Files\Content.IE5\EEZUZOEC\MCj033330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1113852" cy="2362200"/>
          </a:xfrm>
          <a:prstGeom prst="rect">
            <a:avLst/>
          </a:prstGeom>
          <a:noFill/>
        </p:spPr>
      </p:pic>
      <p:pic>
        <p:nvPicPr>
          <p:cNvPr id="6150" name="Picture 6" descr="C:\Users\Hannah Jernigan\AppData\Local\Microsoft\Windows\Temporary Internet Files\Content.IE5\C4IEPCEM\MCBS00998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245" y="3323754"/>
            <a:ext cx="1146162" cy="1124893"/>
          </a:xfrm>
          <a:prstGeom prst="rect">
            <a:avLst/>
          </a:prstGeom>
          <a:noFill/>
        </p:spPr>
      </p:pic>
      <p:pic>
        <p:nvPicPr>
          <p:cNvPr id="6151" name="Picture 7" descr="C:\Users\Hannah Jernigan\AppData\Local\Microsoft\Windows\Temporary Internet Files\Content.IE5\UCJX365R\MCj044203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5590" y="463160"/>
            <a:ext cx="1459309" cy="1664480"/>
          </a:xfrm>
          <a:prstGeom prst="rect">
            <a:avLst/>
          </a:prstGeom>
          <a:noFill/>
        </p:spPr>
      </p:pic>
      <p:pic>
        <p:nvPicPr>
          <p:cNvPr id="6153" name="Picture 9" descr="C:\Users\Hannah Jernigan\AppData\Local\Microsoft\Windows\Temporary Internet Files\Content.IE5\EEZUZOEC\MCj0434810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1295400"/>
            <a:ext cx="1447686" cy="144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Fiction (p.2)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Stories that often tell about science and technology of the future</a:t>
            </a:r>
          </a:p>
          <a:p>
            <a:r>
              <a:rPr lang="en-US" u="sng" dirty="0" smtClean="0"/>
              <a:t>Involving partially true laws or theories of science</a:t>
            </a:r>
          </a:p>
          <a:p>
            <a:r>
              <a:rPr lang="en-US" u="sng" dirty="0" smtClean="0"/>
              <a:t>Settings:</a:t>
            </a:r>
          </a:p>
          <a:p>
            <a:pPr lvl="1"/>
            <a:r>
              <a:rPr lang="en-US" u="sng" dirty="0" smtClean="0"/>
              <a:t>In the future</a:t>
            </a:r>
          </a:p>
          <a:p>
            <a:pPr lvl="1"/>
            <a:r>
              <a:rPr lang="en-US" u="sng" dirty="0" smtClean="0"/>
              <a:t>In space</a:t>
            </a:r>
          </a:p>
          <a:p>
            <a:pPr lvl="1"/>
            <a:r>
              <a:rPr lang="en-US" u="sng" dirty="0" smtClean="0"/>
              <a:t>On a different world</a:t>
            </a:r>
          </a:p>
          <a:p>
            <a:pPr lvl="1"/>
            <a:r>
              <a:rPr lang="en-US" u="sng" dirty="0" smtClean="0"/>
              <a:t>In a different universe or dimension</a:t>
            </a:r>
            <a:endParaRPr lang="en-US" u="sng" dirty="0"/>
          </a:p>
        </p:txBody>
      </p:sp>
      <p:pic>
        <p:nvPicPr>
          <p:cNvPr id="8194" name="Picture 2" descr="C:\Users\Hannah Jernigan\AppData\Local\Microsoft\Windows\Temporary Internet Files\Content.IE5\EEZUZOEC\MCj043691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3352800" cy="3352800"/>
          </a:xfrm>
          <a:prstGeom prst="rect">
            <a:avLst/>
          </a:prstGeom>
          <a:noFill/>
        </p:spPr>
      </p:pic>
      <p:pic>
        <p:nvPicPr>
          <p:cNvPr id="8196" name="Picture 4" descr="C:\Users\Hannah Jernigan\AppData\Local\Microsoft\Windows\Temporary Internet Files\Content.IE5\K0Q3SWKJ\MCj044172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2971800" cy="2971800"/>
          </a:xfrm>
          <a:prstGeom prst="rect">
            <a:avLst/>
          </a:prstGeom>
          <a:noFill/>
        </p:spPr>
      </p:pic>
      <p:pic>
        <p:nvPicPr>
          <p:cNvPr id="8198" name="Picture 6" descr="C:\Users\Hannah Jernigan\AppData\Local\Microsoft\Windows\Temporary Internet Files\Content.IE5\K0Q3SWKJ\MCj042839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99025"/>
            <a:ext cx="1368425" cy="195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 novel involving: </a:t>
            </a:r>
          </a:p>
          <a:p>
            <a:pPr lvl="1"/>
            <a:r>
              <a:rPr lang="en-US" u="sng" dirty="0" smtClean="0"/>
              <a:t>Strangeness</a:t>
            </a:r>
          </a:p>
          <a:p>
            <a:pPr lvl="1"/>
            <a:r>
              <a:rPr lang="en-US" u="sng" dirty="0" smtClean="0"/>
              <a:t>solving a puzzling event/situation</a:t>
            </a:r>
          </a:p>
          <a:p>
            <a:pPr lvl="1"/>
            <a:r>
              <a:rPr lang="en-US" u="sng" dirty="0" smtClean="0"/>
              <a:t>something unknown</a:t>
            </a:r>
          </a:p>
          <a:p>
            <a:pPr lvl="1"/>
            <a:r>
              <a:rPr lang="en-US" u="sng" dirty="0" smtClean="0"/>
              <a:t>solving a crime</a:t>
            </a:r>
          </a:p>
          <a:p>
            <a:pPr lvl="1"/>
            <a:r>
              <a:rPr lang="en-US" u="sng" dirty="0" smtClean="0"/>
              <a:t>centered around a person who investigates wrongdoing</a:t>
            </a:r>
          </a:p>
          <a:p>
            <a:pPr lvl="1"/>
            <a:r>
              <a:rPr lang="en-US" u="sng" dirty="0" smtClean="0"/>
              <a:t>Centered around a person employed to obtain secret information</a:t>
            </a:r>
            <a:endParaRPr lang="en-US" u="sng" dirty="0"/>
          </a:p>
        </p:txBody>
      </p:sp>
      <p:pic>
        <p:nvPicPr>
          <p:cNvPr id="4" name="Picture 6" descr="C:\Users\Hannah Jernigan\AppData\Local\Microsoft\Windows\Temporary Internet Files\Content.IE5\C4IEPCEM\MCBS00998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63831"/>
            <a:ext cx="3429000" cy="336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19243</TotalTime>
  <Words>2614</Words>
  <Application>Microsoft Office PowerPoint</Application>
  <PresentationFormat>On-screen Show (4:3)</PresentationFormat>
  <Paragraphs>295</Paragraphs>
  <Slides>51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Copperplate Gothic Bold</vt:lpstr>
      <vt:lpstr>Corbel</vt:lpstr>
      <vt:lpstr>Papyrus</vt:lpstr>
      <vt:lpstr>Wingdings</vt:lpstr>
      <vt:lpstr>Wingdings 2</vt:lpstr>
      <vt:lpstr>Wingdings 3</vt:lpstr>
      <vt:lpstr>Module</vt:lpstr>
      <vt:lpstr>Grab the handout:  </vt:lpstr>
      <vt:lpstr>Need to Know Vocabulary</vt:lpstr>
      <vt:lpstr>The RULES!</vt:lpstr>
      <vt:lpstr>Question</vt:lpstr>
      <vt:lpstr>QUESTION?</vt:lpstr>
      <vt:lpstr>Genre</vt:lpstr>
      <vt:lpstr>Genre (p.1)</vt:lpstr>
      <vt:lpstr>Science Fiction (p.2)</vt:lpstr>
      <vt:lpstr>Mystery (2)</vt:lpstr>
      <vt:lpstr>Historical Fiction (2)</vt:lpstr>
      <vt:lpstr>Fantasy (3)</vt:lpstr>
      <vt:lpstr>Realistic Fiction (3)</vt:lpstr>
      <vt:lpstr>GROUP WORK</vt:lpstr>
      <vt:lpstr>Genre Activity</vt:lpstr>
      <vt:lpstr>Book Cover</vt:lpstr>
      <vt:lpstr>Book Cover</vt:lpstr>
      <vt:lpstr>Bell Ringer: Finish your daily task then answer these two questions </vt:lpstr>
      <vt:lpstr>Genre Activity</vt:lpstr>
      <vt:lpstr>PowerPoint Presentation</vt:lpstr>
      <vt:lpstr>Plot (4)</vt:lpstr>
      <vt:lpstr>Plot (4)</vt:lpstr>
      <vt:lpstr>Conflict (4)</vt:lpstr>
      <vt:lpstr>Conflict (4)</vt:lpstr>
      <vt:lpstr>Characters (4)</vt:lpstr>
      <vt:lpstr>Characters (4)</vt:lpstr>
      <vt:lpstr>Characterization (4)</vt:lpstr>
      <vt:lpstr>Setting (5)</vt:lpstr>
      <vt:lpstr>Foreshadowing (5)</vt:lpstr>
      <vt:lpstr>Foreshadowing (5)</vt:lpstr>
      <vt:lpstr>Flashback (5)</vt:lpstr>
      <vt:lpstr>PowerPoint Presentation</vt:lpstr>
      <vt:lpstr>Perspective/Point of View (6)</vt:lpstr>
      <vt:lpstr>Example:</vt:lpstr>
      <vt:lpstr>Theme (6)</vt:lpstr>
      <vt:lpstr>Theme Activity</vt:lpstr>
      <vt:lpstr>Starter: </vt:lpstr>
      <vt:lpstr>Irony (7)</vt:lpstr>
      <vt:lpstr>Irony (7)</vt:lpstr>
      <vt:lpstr>Allusion (7)</vt:lpstr>
      <vt:lpstr> Example of Allusion   Now Listen to this clip. </vt:lpstr>
      <vt:lpstr>Allusion  Listen ….try this link</vt:lpstr>
      <vt:lpstr>Mood (7)</vt:lpstr>
      <vt:lpstr>Tone(7)</vt:lpstr>
      <vt:lpstr>Symbolism</vt:lpstr>
      <vt:lpstr>Imagery</vt:lpstr>
      <vt:lpstr>Analogy</vt:lpstr>
      <vt:lpstr>Dialect</vt:lpstr>
      <vt:lpstr>Dialogue</vt:lpstr>
      <vt:lpstr>Figurative Language</vt:lpstr>
      <vt:lpstr>Sound Devices</vt:lpstr>
      <vt:lpstr>Point of 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 to Know Vocabulary</dc:title>
  <dc:creator>Melissa Curry</dc:creator>
  <cp:lastModifiedBy>Melissa Curry</cp:lastModifiedBy>
  <cp:revision>176</cp:revision>
  <dcterms:created xsi:type="dcterms:W3CDTF">2009-07-16T01:16:08Z</dcterms:created>
  <dcterms:modified xsi:type="dcterms:W3CDTF">2016-07-18T21:22:01Z</dcterms:modified>
</cp:coreProperties>
</file>