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5" r:id="rId4"/>
    <p:sldId id="262" r:id="rId5"/>
    <p:sldId id="263" r:id="rId6"/>
    <p:sldId id="264" r:id="rId7"/>
    <p:sldId id="260" r:id="rId8"/>
    <p:sldId id="259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7E1B8-3DB0-41A6-AA17-9944605058C0}" type="datetimeFigureOut">
              <a:rPr lang="en-US" smtClean="0"/>
              <a:pPr/>
              <a:t>3/17/2015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551B7-A9AC-47A6-86DE-DA476732882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7E1B8-3DB0-41A6-AA17-9944605058C0}" type="datetimeFigureOut">
              <a:rPr lang="en-US" smtClean="0"/>
              <a:pPr/>
              <a:t>3/17/2015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551B7-A9AC-47A6-86DE-DA476732882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7E1B8-3DB0-41A6-AA17-9944605058C0}" type="datetimeFigureOut">
              <a:rPr lang="en-US" smtClean="0"/>
              <a:pPr/>
              <a:t>3/17/2015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551B7-A9AC-47A6-86DE-DA476732882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7E1B8-3DB0-41A6-AA17-9944605058C0}" type="datetimeFigureOut">
              <a:rPr lang="en-US" smtClean="0"/>
              <a:pPr/>
              <a:t>3/17/2015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551B7-A9AC-47A6-86DE-DA476732882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7E1B8-3DB0-41A6-AA17-9944605058C0}" type="datetimeFigureOut">
              <a:rPr lang="en-US" smtClean="0"/>
              <a:pPr/>
              <a:t>3/17/2015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551B7-A9AC-47A6-86DE-DA476732882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7E1B8-3DB0-41A6-AA17-9944605058C0}" type="datetimeFigureOut">
              <a:rPr lang="en-US" smtClean="0"/>
              <a:pPr/>
              <a:t>3/17/2015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551B7-A9AC-47A6-86DE-DA476732882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7E1B8-3DB0-41A6-AA17-9944605058C0}" type="datetimeFigureOut">
              <a:rPr lang="en-US" smtClean="0"/>
              <a:pPr/>
              <a:t>3/17/2015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551B7-A9AC-47A6-86DE-DA476732882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7E1B8-3DB0-41A6-AA17-9944605058C0}" type="datetimeFigureOut">
              <a:rPr lang="en-US" smtClean="0"/>
              <a:pPr/>
              <a:t>3/17/2015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551B7-A9AC-47A6-86DE-DA476732882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7E1B8-3DB0-41A6-AA17-9944605058C0}" type="datetimeFigureOut">
              <a:rPr lang="en-US" smtClean="0"/>
              <a:pPr/>
              <a:t>3/17/2015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551B7-A9AC-47A6-86DE-DA476732882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7E1B8-3DB0-41A6-AA17-9944605058C0}" type="datetimeFigureOut">
              <a:rPr lang="en-US" smtClean="0"/>
              <a:pPr/>
              <a:t>3/17/2015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551B7-A9AC-47A6-86DE-DA476732882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7E1B8-3DB0-41A6-AA17-9944605058C0}" type="datetimeFigureOut">
              <a:rPr lang="en-US" smtClean="0"/>
              <a:pPr/>
              <a:t>3/17/2015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40551B7-A9AC-47A6-86DE-DA476732882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477E1B8-3DB0-41A6-AA17-9944605058C0}" type="datetimeFigureOut">
              <a:rPr lang="en-US" smtClean="0"/>
              <a:pPr/>
              <a:t>3/17/2015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40551B7-A9AC-47A6-86DE-DA4767328822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video.about.com/homeworktips/How-to-Write-an-Argument-Essay.ht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cnuHD3sme2s" TargetMode="External"/><Relationship Id="rId2" Type="http://schemas.openxmlformats.org/officeDocument/2006/relationships/hyperlink" Target="https://www.youtube.com/watch?v=FC9e5LTaKbI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youtube.com/watch?v=ywU3cahF9Uc" TargetMode="External"/><Relationship Id="rId4" Type="http://schemas.openxmlformats.org/officeDocument/2006/relationships/hyperlink" Target="https://www.youtube.com/watch?v=-hhSJMmnUec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fmuseum.net/hist6/carpathia.html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youtube.com/watch?v=AaLYk0EBibE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file:///\\localhost\Users\elisetortora\Desktop\6-1\Unit%203%20\Bruce%20Ismay.pdf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youtube.com/watch?v=tOEeRXhMHyE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news.nationalgeographic.com/news/2012/03/120306-titanic-supermoon-moon-science-iceberg-sky-sink/" TargetMode="External"/><Relationship Id="rId2" Type="http://schemas.openxmlformats.org/officeDocument/2006/relationships/hyperlink" Target="http://www.socialstudiesforkids.com/articles/currentevents/titanicmoon.htm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hyperlink" Target="http://www.youtube.com/watch?v=Ya0zez53KVM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ncyclopedia-titanica.org/titanic-survivor/ruth-elizabeth-becker.html" TargetMode="External"/><Relationship Id="rId2" Type="http://schemas.openxmlformats.org/officeDocument/2006/relationships/hyperlink" Target="http://historyonthenet.com/Titanic/passengers.htm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youtube.com/watch?v=lywYIF2EdOY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education.nationalgeographic.com/education/media/sinking-of-the-titanic/?ar_a=2" TargetMode="External"/><Relationship Id="rId2" Type="http://schemas.openxmlformats.org/officeDocument/2006/relationships/hyperlink" Target="http://topics.nytimes.com/top/reference/timestopics/subjects/t/titanic/index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agcs.allianz.com/assets/PDFs/Reports/AGCS_Safety_and_Shipping_Executive_Summary.pdf" TargetMode="External"/><Relationship Id="rId4" Type="http://schemas.openxmlformats.org/officeDocument/2006/relationships/hyperlink" Target="http://www.scientificamerican.com/article.cfm?id=titanic-safety-rescu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Great Debate: Resources to Build Your Argument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Who was responsible for the sinking of the Titanic?</a:t>
            </a:r>
          </a:p>
          <a:p>
            <a:endParaRPr lang="en-US" dirty="0"/>
          </a:p>
          <a:p>
            <a:r>
              <a:rPr lang="en-US" dirty="0"/>
              <a:t>o Captain John Edward Smith </a:t>
            </a:r>
          </a:p>
          <a:p>
            <a:r>
              <a:rPr lang="en-US" dirty="0"/>
              <a:t>o Joseph Bruce Ismay </a:t>
            </a:r>
          </a:p>
          <a:p>
            <a:r>
              <a:rPr lang="en-US" dirty="0"/>
              <a:t>o The Moon </a:t>
            </a:r>
          </a:p>
          <a:p>
            <a:r>
              <a:rPr lang="en-US" dirty="0"/>
              <a:t>o Another Theory </a:t>
            </a:r>
          </a:p>
          <a:p>
            <a:r>
              <a:rPr lang="en-US" dirty="0"/>
              <a:t>	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Argumentative Writing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dirty="0" smtClean="0"/>
              <a:t>When you write an argument, you are presenting one side of a view. In an argument you should…</a:t>
            </a:r>
          </a:p>
          <a:p>
            <a:pPr>
              <a:buNone/>
            </a:pPr>
            <a:r>
              <a:rPr lang="en-US" dirty="0" smtClean="0"/>
              <a:t>-State your claim strongly</a:t>
            </a:r>
          </a:p>
          <a:p>
            <a:pPr>
              <a:buNone/>
            </a:pPr>
            <a:r>
              <a:rPr lang="en-US" dirty="0" smtClean="0"/>
              <a:t>-Support your claim with evidence (FEED CATS)</a:t>
            </a:r>
          </a:p>
          <a:p>
            <a:pPr>
              <a:buNone/>
            </a:pPr>
            <a:r>
              <a:rPr lang="en-US" dirty="0" smtClean="0"/>
              <a:t>-Maintain an equal balance of ethos, logos, and pathos to connect with your audience and get your message across clearly.</a:t>
            </a:r>
          </a:p>
          <a:p>
            <a:pPr>
              <a:buNone/>
            </a:pPr>
            <a:r>
              <a:rPr lang="en-US" dirty="0" smtClean="0"/>
              <a:t>-Follow the rubric and outline provided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-This is a general video about a full essay. Remember, ours is a “mini-essay”</a:t>
            </a:r>
          </a:p>
          <a:p>
            <a:pPr>
              <a:buNone/>
            </a:pPr>
            <a:r>
              <a:rPr lang="en-US" dirty="0" smtClean="0">
                <a:hlinkClick r:id="rId2"/>
              </a:rPr>
              <a:t>http://video.about.com/homeworktips/How-to-Write-an-Argument-Essay.htm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3340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General Resources to</a:t>
            </a:r>
            <a:br>
              <a:rPr lang="en-US" dirty="0" smtClean="0"/>
            </a:br>
            <a:r>
              <a:rPr lang="en-US" dirty="0" smtClean="0"/>
              <a:t> Build FEED CATS  </a:t>
            </a:r>
            <a:br>
              <a:rPr lang="en-US" dirty="0" smtClean="0"/>
            </a:br>
            <a:r>
              <a:rPr lang="en-US" sz="2700" dirty="0" smtClean="0"/>
              <a:t>Exploring Argument Via Media </a:t>
            </a:r>
            <a:endParaRPr lang="en-US" sz="27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8686800" cy="5257800"/>
          </a:xfrm>
        </p:spPr>
        <p:txBody>
          <a:bodyPr>
            <a:normAutofit fontScale="92500" lnSpcReduction="20000"/>
          </a:bodyPr>
          <a:lstStyle/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 smtClean="0">
                <a:solidFill>
                  <a:srgbClr val="FFFFFF"/>
                </a:solidFill>
              </a:rPr>
              <a:t>O</a:t>
            </a:r>
            <a:r>
              <a:rPr lang="en-US" dirty="0" smtClean="0"/>
              <a:t>riginal newsreel footage </a:t>
            </a:r>
            <a:r>
              <a:rPr lang="en-US" dirty="0"/>
              <a:t>shown to the public in 1912 regarding the Titanic </a:t>
            </a:r>
            <a:r>
              <a:rPr lang="en-US" dirty="0" smtClean="0"/>
              <a:t>disaster </a:t>
            </a:r>
          </a:p>
          <a:p>
            <a:pPr marL="0" indent="0">
              <a:buNone/>
            </a:pPr>
            <a:r>
              <a:rPr lang="pl-PL" dirty="0" smtClean="0"/>
              <a:t>   </a:t>
            </a:r>
            <a:r>
              <a:rPr lang="pl-PL" dirty="0" err="1" smtClean="0">
                <a:hlinkClick r:id="rId2"/>
              </a:rPr>
              <a:t>https</a:t>
            </a:r>
            <a:r>
              <a:rPr lang="pl-PL" dirty="0">
                <a:hlinkClick r:id="rId2"/>
              </a:rPr>
              <a:t>://</a:t>
            </a:r>
            <a:r>
              <a:rPr lang="pl-PL" dirty="0" err="1">
                <a:hlinkClick r:id="rId2"/>
              </a:rPr>
              <a:t>www.youtube.com</a:t>
            </a:r>
            <a:r>
              <a:rPr lang="pl-PL" dirty="0">
                <a:hlinkClick r:id="rId2"/>
              </a:rPr>
              <a:t>/</a:t>
            </a:r>
            <a:r>
              <a:rPr lang="pl-PL" dirty="0" err="1">
                <a:hlinkClick r:id="rId2"/>
              </a:rPr>
              <a:t>watch?v</a:t>
            </a:r>
            <a:r>
              <a:rPr lang="pl-PL" dirty="0">
                <a:hlinkClick r:id="rId2"/>
              </a:rPr>
              <a:t>=</a:t>
            </a:r>
            <a:r>
              <a:rPr lang="pl-PL" dirty="0" smtClean="0">
                <a:hlinkClick r:id="rId2"/>
              </a:rPr>
              <a:t>FC9e5LTaKbI</a:t>
            </a:r>
            <a:endParaRPr lang="pl-PL" dirty="0" smtClean="0"/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 smtClean="0">
              <a:solidFill>
                <a:srgbClr val="FFFFFF"/>
              </a:solidFill>
            </a:endParaRPr>
          </a:p>
          <a:p>
            <a:r>
              <a:rPr lang="en-US" dirty="0" smtClean="0"/>
              <a:t>2012 Animation </a:t>
            </a:r>
            <a:r>
              <a:rPr lang="en-US" dirty="0"/>
              <a:t>of the </a:t>
            </a:r>
            <a:r>
              <a:rPr lang="en-US" dirty="0" smtClean="0"/>
              <a:t>Sinking </a:t>
            </a:r>
            <a:r>
              <a:rPr lang="en-US" dirty="0"/>
              <a:t>of Titanic </a:t>
            </a:r>
            <a:r>
              <a:rPr lang="en-US" dirty="0">
                <a:hlinkClick r:id="rId3"/>
              </a:rPr>
              <a:t>http://www.youtube.com/watch?v=</a:t>
            </a:r>
            <a:r>
              <a:rPr lang="en-US" dirty="0" smtClean="0">
                <a:hlinkClick r:id="rId3"/>
              </a:rPr>
              <a:t>cnuHD3sme2s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  <a:p>
            <a:r>
              <a:rPr lang="en-US" dirty="0"/>
              <a:t>Was One Person </a:t>
            </a:r>
            <a:r>
              <a:rPr lang="en-US" dirty="0" smtClean="0"/>
              <a:t>Responsible</a:t>
            </a:r>
            <a:r>
              <a:rPr lang="en-US" dirty="0"/>
              <a:t>?</a:t>
            </a:r>
            <a:r>
              <a:rPr lang="pl-PL" dirty="0" smtClean="0">
                <a:hlinkClick r:id="rId4"/>
              </a:rPr>
              <a:t>https</a:t>
            </a:r>
            <a:r>
              <a:rPr lang="pl-PL" dirty="0">
                <a:hlinkClick r:id="rId4"/>
              </a:rPr>
              <a:t>://www.youtube.com/watch?v=-</a:t>
            </a:r>
            <a:r>
              <a:rPr lang="pl-PL" dirty="0" smtClean="0">
                <a:hlinkClick r:id="rId4"/>
              </a:rPr>
              <a:t>hhSJMmnUec</a:t>
            </a:r>
            <a:endParaRPr lang="pl-PL" dirty="0" smtClean="0"/>
          </a:p>
          <a:p>
            <a:endParaRPr lang="pl-PL" dirty="0" smtClean="0"/>
          </a:p>
          <a:p>
            <a:r>
              <a:rPr lang="pl-PL" sz="2600" dirty="0" err="1" smtClean="0"/>
              <a:t>Who</a:t>
            </a:r>
            <a:r>
              <a:rPr lang="pl-PL" sz="2600" dirty="0" smtClean="0"/>
              <a:t> </a:t>
            </a:r>
            <a:r>
              <a:rPr lang="pl-PL" sz="2600" dirty="0" err="1" smtClean="0"/>
              <a:t>is</a:t>
            </a:r>
            <a:r>
              <a:rPr lang="pl-PL" sz="2600" dirty="0"/>
              <a:t> </a:t>
            </a:r>
            <a:r>
              <a:rPr lang="pl-PL" sz="2600" dirty="0" smtClean="0"/>
              <a:t>to </a:t>
            </a:r>
            <a:r>
              <a:rPr lang="pl-PL" sz="2600" dirty="0" err="1" smtClean="0"/>
              <a:t>blame</a:t>
            </a:r>
            <a:r>
              <a:rPr lang="pl-PL" sz="2600" dirty="0" err="1"/>
              <a:t>?</a:t>
            </a:r>
            <a:r>
              <a:rPr lang="pl-PL" sz="2600" dirty="0" err="1" smtClean="0">
                <a:hlinkClick r:id="rId5"/>
              </a:rPr>
              <a:t>https</a:t>
            </a:r>
            <a:r>
              <a:rPr lang="pl-PL" sz="2600" dirty="0">
                <a:hlinkClick r:id="rId5"/>
              </a:rPr>
              <a:t>://www.youtube.com/watch?v=</a:t>
            </a:r>
            <a:r>
              <a:rPr lang="pl-PL" sz="2600" dirty="0" smtClean="0">
                <a:hlinkClick r:id="rId5"/>
              </a:rPr>
              <a:t>ywU3cahF9Uc</a:t>
            </a:r>
            <a:endParaRPr lang="pl-PL" sz="2600" dirty="0" smtClean="0"/>
          </a:p>
          <a:p>
            <a:pPr lvl="1"/>
            <a:endParaRPr lang="pl-PL" dirty="0"/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 smtClean="0">
              <a:solidFill>
                <a:srgbClr val="FFFF00"/>
              </a:solidFill>
            </a:endParaRPr>
          </a:p>
          <a:p>
            <a:pPr marL="0" indent="0">
              <a:buNone/>
            </a:pPr>
            <a:endParaRPr lang="en-US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4542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984166" y="152401"/>
            <a:ext cx="1982033" cy="2667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dirty="0" smtClean="0"/>
              <a:t>Captain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sz="7300" dirty="0" smtClean="0"/>
              <a:t>Edward John Smith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Read </a:t>
            </a:r>
            <a:r>
              <a:rPr lang="en-US" i="1" dirty="0" smtClean="0"/>
              <a:t>Titanic Captain Blamed for Wreck</a:t>
            </a:r>
            <a:endParaRPr lang="en-US" i="1" dirty="0"/>
          </a:p>
          <a:p>
            <a:pPr marL="0" indent="0">
              <a:buNone/>
            </a:pPr>
            <a:r>
              <a:rPr lang="en-US" dirty="0" smtClean="0">
                <a:solidFill>
                  <a:srgbClr val="FFFF00"/>
                </a:solidFill>
                <a:hlinkClick r:id="rId3"/>
              </a:rPr>
              <a:t>http</a:t>
            </a:r>
            <a:r>
              <a:rPr lang="en-US" dirty="0">
                <a:solidFill>
                  <a:srgbClr val="FFFF00"/>
                </a:solidFill>
                <a:hlinkClick r:id="rId3"/>
              </a:rPr>
              <a:t>://www.sfmuseum.net/hist6/</a:t>
            </a:r>
            <a:r>
              <a:rPr lang="en-US" dirty="0" smtClean="0">
                <a:solidFill>
                  <a:srgbClr val="FFFF00"/>
                </a:solidFill>
                <a:hlinkClick r:id="rId3"/>
              </a:rPr>
              <a:t>carpathia.html</a:t>
            </a:r>
            <a:endParaRPr lang="en-US" dirty="0" smtClean="0">
              <a:solidFill>
                <a:srgbClr val="FFFF00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FFFF00"/>
              </a:solidFill>
            </a:endParaRPr>
          </a:p>
          <a:p>
            <a:r>
              <a:rPr lang="en-US" dirty="0" smtClean="0">
                <a:solidFill>
                  <a:srgbClr val="FFFFFF"/>
                </a:solidFill>
              </a:rPr>
              <a:t>Watch </a:t>
            </a:r>
            <a:r>
              <a:rPr lang="en-US" i="1" dirty="0"/>
              <a:t>Titanic Artifact Exhibition Captain Edward J Smith </a:t>
            </a:r>
            <a:r>
              <a:rPr lang="en-US" dirty="0">
                <a:hlinkClick r:id="rId4"/>
              </a:rPr>
              <a:t>http://www.youtube.com/watch?v=AaLYk0EBibE </a:t>
            </a:r>
            <a:endParaRPr lang="en-US" dirty="0"/>
          </a:p>
          <a:p>
            <a:endParaRPr lang="en-US" dirty="0" smtClean="0">
              <a:solidFill>
                <a:srgbClr val="FFFFFF"/>
              </a:solidFill>
            </a:endParaRPr>
          </a:p>
          <a:p>
            <a:pPr marL="0" indent="0">
              <a:buNone/>
            </a:pPr>
            <a:endParaRPr lang="en-US" dirty="0" smtClean="0">
              <a:solidFill>
                <a:srgbClr val="FFFF00"/>
              </a:solidFill>
            </a:endParaRPr>
          </a:p>
          <a:p>
            <a:pPr marL="0" indent="0">
              <a:buNone/>
            </a:pPr>
            <a:endParaRPr lang="en-US" dirty="0" smtClean="0">
              <a:solidFill>
                <a:srgbClr val="FFFF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934200" y="2819400"/>
            <a:ext cx="205740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1000" dirty="0"/>
              <a:t>http://</a:t>
            </a:r>
            <a:r>
              <a:rPr lang="nl-NL" sz="1000" dirty="0" err="1"/>
              <a:t>www.bbc.co.uk</a:t>
            </a:r>
            <a:r>
              <a:rPr lang="nl-NL" sz="1000" dirty="0"/>
              <a:t>/</a:t>
            </a:r>
            <a:r>
              <a:rPr lang="nl-NL" sz="1000" dirty="0" err="1"/>
              <a:t>history</a:t>
            </a:r>
            <a:r>
              <a:rPr lang="nl-NL" sz="1000" dirty="0"/>
              <a:t>/</a:t>
            </a:r>
            <a:r>
              <a:rPr lang="nl-NL" sz="1000" dirty="0" err="1"/>
              <a:t>british</a:t>
            </a:r>
            <a:r>
              <a:rPr lang="nl-NL" sz="1000" dirty="0"/>
              <a:t>/</a:t>
            </a:r>
            <a:r>
              <a:rPr lang="nl-NL" sz="1000" dirty="0" err="1"/>
              <a:t>britain_wwone</a:t>
            </a:r>
            <a:r>
              <a:rPr lang="nl-NL" sz="1000" dirty="0"/>
              <a:t>/titanic_01.shtml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5836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77000" y="304800"/>
            <a:ext cx="2352842" cy="304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/>
              <a:t>English Businessman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7300" dirty="0" smtClean="0"/>
              <a:t>Bruce </a:t>
            </a:r>
            <a:r>
              <a:rPr lang="en-US" sz="7300" dirty="0" err="1" smtClean="0"/>
              <a:t>Ismay</a:t>
            </a:r>
            <a:endParaRPr lang="en-US" sz="73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534400" cy="4389120"/>
          </a:xfrm>
        </p:spPr>
        <p:txBody>
          <a:bodyPr/>
          <a:lstStyle/>
          <a:p>
            <a:r>
              <a:rPr lang="en-US" dirty="0" smtClean="0"/>
              <a:t>Read this article:  </a:t>
            </a:r>
            <a:r>
              <a:rPr lang="en-US" dirty="0" smtClean="0">
                <a:hlinkClick r:id="rId3" action="ppaction://hlinkfile"/>
              </a:rPr>
              <a:t>Joseph Bruce Ismay</a:t>
            </a:r>
            <a:r>
              <a:rPr lang="en-US" dirty="0" smtClean="0"/>
              <a:t> (read pages 2-3)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/>
              <a:t>Watch </a:t>
            </a:r>
            <a:r>
              <a:rPr lang="en-US" i="1" dirty="0"/>
              <a:t>Titanic’s Bruce </a:t>
            </a:r>
            <a:r>
              <a:rPr lang="en-US" i="1" dirty="0" err="1"/>
              <a:t>Ismay</a:t>
            </a:r>
            <a:r>
              <a:rPr lang="en-US" i="1" dirty="0"/>
              <a:t>: From Disaster to Irish Refuge </a:t>
            </a:r>
            <a:r>
              <a:rPr lang="en-US" dirty="0">
                <a:hlinkClick r:id="rId4"/>
              </a:rPr>
              <a:t>http://www.youtube.com/watch?v=tOEeRXhMHyE</a:t>
            </a:r>
            <a:r>
              <a:rPr lang="en-US" dirty="0"/>
              <a:t> 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i="1" dirty="0" smtClean="0"/>
              <a:t>Mr. </a:t>
            </a:r>
            <a:r>
              <a:rPr lang="en-US" i="1" dirty="0" err="1" smtClean="0"/>
              <a:t>Ismay</a:t>
            </a:r>
            <a:r>
              <a:rPr lang="en-US" i="1" dirty="0" smtClean="0"/>
              <a:t> Regrets?</a:t>
            </a:r>
            <a:endParaRPr lang="en-US" i="1" dirty="0"/>
          </a:p>
          <a:p>
            <a:pPr marL="0" indent="0">
              <a:buNone/>
            </a:pPr>
            <a:r>
              <a:rPr lang="pl-PL" dirty="0" smtClean="0">
                <a:solidFill>
                  <a:srgbClr val="FFFF00"/>
                </a:solidFill>
              </a:rPr>
              <a:t>   </a:t>
            </a:r>
            <a:r>
              <a:rPr lang="pl-PL" dirty="0" err="1" smtClean="0">
                <a:solidFill>
                  <a:srgbClr val="FFFF00"/>
                </a:solidFill>
              </a:rPr>
              <a:t>https</a:t>
            </a:r>
            <a:r>
              <a:rPr lang="pl-PL" dirty="0">
                <a:solidFill>
                  <a:srgbClr val="FFFF00"/>
                </a:solidFill>
              </a:rPr>
              <a:t>://</a:t>
            </a:r>
            <a:r>
              <a:rPr lang="pl-PL" dirty="0" err="1">
                <a:solidFill>
                  <a:srgbClr val="FFFF00"/>
                </a:solidFill>
              </a:rPr>
              <a:t>www.youtube.com</a:t>
            </a:r>
            <a:r>
              <a:rPr lang="pl-PL" dirty="0">
                <a:solidFill>
                  <a:srgbClr val="FFFF00"/>
                </a:solidFill>
              </a:rPr>
              <a:t>/</a:t>
            </a:r>
            <a:r>
              <a:rPr lang="pl-PL" dirty="0" err="1">
                <a:solidFill>
                  <a:srgbClr val="FFFF00"/>
                </a:solidFill>
              </a:rPr>
              <a:t>watch?v</a:t>
            </a:r>
            <a:r>
              <a:rPr lang="pl-PL" dirty="0">
                <a:solidFill>
                  <a:srgbClr val="FFFF00"/>
                </a:solidFill>
              </a:rPr>
              <a:t>=G0MK_s_XlwI</a:t>
            </a:r>
            <a:endParaRPr lang="en-US" dirty="0" smtClean="0">
              <a:solidFill>
                <a:srgbClr val="FFFF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214533" y="3276600"/>
            <a:ext cx="289560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1000" dirty="0"/>
              <a:t>http://</a:t>
            </a:r>
            <a:r>
              <a:rPr lang="pl-PL" sz="1000" dirty="0" err="1"/>
              <a:t>en.wikipedia.org</a:t>
            </a:r>
            <a:r>
              <a:rPr lang="pl-PL" sz="1000" dirty="0"/>
              <a:t>/</a:t>
            </a:r>
            <a:r>
              <a:rPr lang="pl-PL" sz="1000" dirty="0" err="1"/>
              <a:t>wiki</a:t>
            </a:r>
            <a:r>
              <a:rPr lang="pl-PL" sz="1000" dirty="0"/>
              <a:t>/J._</a:t>
            </a:r>
            <a:r>
              <a:rPr lang="pl-PL" sz="1000" dirty="0" err="1"/>
              <a:t>Bruce_Ismay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291357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Moon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534400" cy="438912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Read </a:t>
            </a:r>
            <a:r>
              <a:rPr lang="en-US" i="1" dirty="0" smtClean="0"/>
              <a:t>Moon to Blame for Titanic Sinking  </a:t>
            </a:r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www.socialstudiesforkids.com/articles/currentevents/titanicmoon.htm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Read: </a:t>
            </a:r>
            <a:r>
              <a:rPr lang="en-US" i="1" dirty="0" smtClean="0"/>
              <a:t>Titanic Sunk By </a:t>
            </a:r>
            <a:r>
              <a:rPr lang="en-US" i="1" dirty="0" err="1" smtClean="0"/>
              <a:t>Supermoon</a:t>
            </a:r>
            <a:endParaRPr lang="en-US" i="1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>
                <a:hlinkClick r:id="rId3"/>
              </a:rPr>
              <a:t>http://news.nationalgeographic.com/news/2012/03/120306-titanic-supermoon-moon-science-iceberg-sky-sink/</a:t>
            </a:r>
            <a:endParaRPr lang="en-US" dirty="0" smtClean="0"/>
          </a:p>
          <a:p>
            <a:pPr marL="0" indent="0">
              <a:buNone/>
            </a:pPr>
            <a:endParaRPr lang="en-US" dirty="0">
              <a:solidFill>
                <a:srgbClr val="FFFF00"/>
              </a:solidFill>
            </a:endParaRPr>
          </a:p>
          <a:p>
            <a:r>
              <a:rPr lang="en-US" dirty="0" smtClean="0">
                <a:solidFill>
                  <a:srgbClr val="FFFFFF"/>
                </a:solidFill>
              </a:rPr>
              <a:t>Watch </a:t>
            </a:r>
            <a:r>
              <a:rPr lang="en-US" i="1" dirty="0" smtClean="0">
                <a:solidFill>
                  <a:srgbClr val="FFFFFF"/>
                </a:solidFill>
              </a:rPr>
              <a:t>Was it the Moon? </a:t>
            </a:r>
            <a:r>
              <a:rPr lang="en-US" dirty="0">
                <a:hlinkClick r:id="rId4"/>
              </a:rPr>
              <a:t>http://www.youtube.com/watch?v=</a:t>
            </a:r>
            <a:r>
              <a:rPr lang="en-US" dirty="0" smtClean="0">
                <a:hlinkClick r:id="rId4"/>
              </a:rPr>
              <a:t>Ya0zez53KVM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>
              <a:solidFill>
                <a:srgbClr val="FFFF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651500" y="4533900"/>
            <a:ext cx="3492500" cy="23241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5731309" y="6561020"/>
            <a:ext cx="342900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1100" dirty="0"/>
              <a:t>http://</a:t>
            </a:r>
            <a:r>
              <a:rPr lang="nl-NL" sz="1100" dirty="0" err="1"/>
              <a:t>www.space.com</a:t>
            </a:r>
            <a:r>
              <a:rPr lang="nl-NL" sz="1100" dirty="0"/>
              <a:t>/15455-blue-moon.html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559808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Extra </a:t>
            </a:r>
            <a:br>
              <a:rPr lang="en-US" dirty="0" smtClean="0"/>
            </a:br>
            <a:r>
              <a:rPr lang="en-US" dirty="0" smtClean="0"/>
              <a:t>Resources to Build Your FEED CATS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hlinkClick r:id="rId2"/>
              </a:rPr>
              <a:t>http://historyonthenet.com/Titanic/passengers.htm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>
                <a:hlinkClick r:id="rId3"/>
              </a:rPr>
              <a:t>http://www.encyclopedia-titanica.org/titanic-survivor/ruth-elizabeth-becker.html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Video clip on survivors of the Titanic with Ruth Becker http://www.youtube.com/watch?v=lywYIF2EdOY </a:t>
            </a:r>
            <a:endParaRPr lang="en-US" dirty="0" smtClean="0"/>
          </a:p>
          <a:p>
            <a:pPr>
              <a:buNone/>
            </a:pPr>
            <a:r>
              <a:rPr lang="en-US" dirty="0" smtClean="0">
                <a:hlinkClick r:id="rId4"/>
              </a:rPr>
              <a:t>http://www.youtube.com/watch?v=lywYIF2EdOY </a:t>
            </a:r>
            <a:endParaRPr lang="en-US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Extra </a:t>
            </a:r>
            <a:br>
              <a:rPr lang="en-US" dirty="0" smtClean="0"/>
            </a:br>
            <a:r>
              <a:rPr lang="en-US" dirty="0" smtClean="0"/>
              <a:t>Resources to Build Your FEED CATS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hlinkClick r:id="rId2"/>
              </a:rPr>
              <a:t>http://topics.nytimes.com/top/reference/timestopics/subjects/t/titanic/index.html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>
                <a:hlinkClick r:id="rId3"/>
              </a:rPr>
              <a:t>http://education.nationalgeographic.com/education/media/sinking-of-the-titanic/?ar_a=2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>
                <a:hlinkClick r:id="rId4"/>
              </a:rPr>
              <a:t>http://www.scientificamerican.com/article.cfm?id=titanic-safety-rescue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>
                <a:hlinkClick r:id="rId5"/>
              </a:rPr>
              <a:t>http://www.agcs.allianz.com/assets/PDFs/Reports/AGCS_Safety_and_Shipping_Executive_Summary.pdf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3997</TotalTime>
  <Words>296</Words>
  <Application>Microsoft Office PowerPoint</Application>
  <PresentationFormat>On-screen Show (4:3)</PresentationFormat>
  <Paragraphs>70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Flow</vt:lpstr>
      <vt:lpstr>The Great Debate: Resources to Build Your Argument</vt:lpstr>
      <vt:lpstr>Argumentative Writing</vt:lpstr>
      <vt:lpstr>General Resources to  Build FEED CATS   Exploring Argument Via Media </vt:lpstr>
      <vt:lpstr>Captain  Edward John Smith</vt:lpstr>
      <vt:lpstr>English Businessman  Bruce Ismay</vt:lpstr>
      <vt:lpstr>The Moon </vt:lpstr>
      <vt:lpstr>Extra  Resources to Build Your FEED CATS</vt:lpstr>
      <vt:lpstr>Extra  Resources to Build Your FEED CATS</vt:lpstr>
    </vt:vector>
  </TitlesOfParts>
  <Company>Wake County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Great Debate</dc:title>
  <dc:creator>cgreen1</dc:creator>
  <cp:lastModifiedBy>Melissa Curry</cp:lastModifiedBy>
  <cp:revision>22</cp:revision>
  <dcterms:created xsi:type="dcterms:W3CDTF">2013-02-01T19:15:21Z</dcterms:created>
  <dcterms:modified xsi:type="dcterms:W3CDTF">2015-03-17T23:16:39Z</dcterms:modified>
</cp:coreProperties>
</file>